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9" r:id="rId8"/>
    <p:sldId id="263" r:id="rId9"/>
    <p:sldId id="262" r:id="rId10"/>
    <p:sldId id="264" r:id="rId11"/>
    <p:sldId id="265" r:id="rId12"/>
    <p:sldId id="270" r:id="rId13"/>
    <p:sldId id="266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6"/>
    <p:restoredTop sz="95872"/>
  </p:normalViewPr>
  <p:slideViewPr>
    <p:cSldViewPr snapToGrid="0">
      <p:cViewPr varScale="1">
        <p:scale>
          <a:sx n="113" d="100"/>
          <a:sy n="113" d="100"/>
        </p:scale>
        <p:origin x="2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007D6A-D0D2-1E41-AD20-33E6333784E4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GB"/>
        </a:p>
      </dgm:t>
    </dgm:pt>
    <dgm:pt modelId="{2727DCE4-DFA8-9841-AE00-AC566595DB8E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dgm:style>
      </dgm:prSet>
      <dgm:spPr>
        <a:solidFill>
          <a:schemeClr val="bg2">
            <a:lumMod val="75000"/>
          </a:schemeClr>
        </a:solidFill>
        <a:ln w="19050" cap="flat" cmpd="sng" algn="ctr">
          <a:solidFill>
            <a:schemeClr val="accent1">
              <a:lumMod val="75000"/>
            </a:schemeClr>
          </a:solidFill>
          <a:prstDash val="solid"/>
          <a:round/>
          <a:headEnd type="none" w="med" len="med"/>
          <a:tailEnd type="none" w="med" len="med"/>
        </a:ln>
      </dgm:spPr>
      <dgm:t>
        <a:bodyPr/>
        <a:lstStyle/>
        <a:p>
          <a:pPr algn="l"/>
          <a:br>
            <a:rPr lang="en-GB" sz="1800" kern="1200" dirty="0">
              <a:solidFill>
                <a:prstClr val="white"/>
              </a:solidFill>
              <a:latin typeface="+mn-lt"/>
              <a:ea typeface="+mn-ea"/>
              <a:cs typeface="+mn-cs"/>
            </a:rPr>
          </a:b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Notre étude explore la question </a:t>
          </a:r>
          <a:r>
            <a:rPr lang="fr-FR" sz="1800" kern="1200" noProof="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suivante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:</a:t>
          </a:r>
        </a:p>
        <a:p>
          <a:pPr algn="l"/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Est-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ce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que le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succès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depend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uniquement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l'effort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individuel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ou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est-il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également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influencé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par un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contexte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socio-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économique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et </a:t>
          </a:r>
          <a:r>
            <a:rPr lang="en-GB" sz="1800" kern="1200" dirty="0" err="1">
              <a:solidFill>
                <a:prstClr val="white"/>
              </a:solidFill>
              <a:latin typeface="+mn-lt"/>
              <a:ea typeface="+mn-ea"/>
              <a:cs typeface="+mn-cs"/>
            </a:rPr>
            <a:t>culturel</a:t>
          </a:r>
          <a:r>
            <a:rPr lang="en-GB" sz="1800" kern="1200" dirty="0">
              <a:solidFill>
                <a:prstClr val="white"/>
              </a:solidFill>
              <a:latin typeface="+mn-lt"/>
              <a:ea typeface="+mn-ea"/>
              <a:cs typeface="+mn-cs"/>
            </a:rPr>
            <a:t> ?</a:t>
          </a:r>
          <a:br>
            <a:rPr lang="en-GB" sz="1800" kern="1200" dirty="0">
              <a:latin typeface="+mn-lt"/>
            </a:rPr>
          </a:br>
          <a:br>
            <a:rPr lang="en-GB" sz="1800" kern="1200" dirty="0">
              <a:latin typeface="+mn-lt"/>
            </a:rPr>
          </a:br>
          <a:endParaRPr lang="en-FR" sz="1800" kern="1200" dirty="0">
            <a:latin typeface="+mn-lt"/>
          </a:endParaRPr>
        </a:p>
      </dgm:t>
    </dgm:pt>
    <dgm:pt modelId="{24B09D45-6789-2148-89BF-73CA93BBBF22}" type="parTrans" cxnId="{8AB56103-344C-684D-B1CF-92927455C8E8}">
      <dgm:prSet/>
      <dgm:spPr/>
      <dgm:t>
        <a:bodyPr/>
        <a:lstStyle/>
        <a:p>
          <a:endParaRPr lang="en-GB"/>
        </a:p>
      </dgm:t>
    </dgm:pt>
    <dgm:pt modelId="{A75597EB-D21C-8147-8082-FD5DD0324E36}" type="sibTrans" cxnId="{8AB56103-344C-684D-B1CF-92927455C8E8}">
      <dgm:prSet/>
      <dgm:spPr/>
      <dgm:t>
        <a:bodyPr/>
        <a:lstStyle/>
        <a:p>
          <a:endParaRPr lang="en-GB"/>
        </a:p>
      </dgm:t>
    </dgm:pt>
    <dgm:pt modelId="{B7F720C9-389E-0641-A40F-FEDD662A5BE7}" type="pres">
      <dgm:prSet presAssocID="{02007D6A-D0D2-1E41-AD20-33E6333784E4}" presName="linear" presStyleCnt="0">
        <dgm:presLayoutVars>
          <dgm:animLvl val="lvl"/>
          <dgm:resizeHandles val="exact"/>
        </dgm:presLayoutVars>
      </dgm:prSet>
      <dgm:spPr/>
    </dgm:pt>
    <dgm:pt modelId="{DB7E0F99-C85C-4F4F-9E55-C15BE9E9CB9A}" type="pres">
      <dgm:prSet presAssocID="{2727DCE4-DFA8-9841-AE00-AC566595DB8E}" presName="parentText" presStyleLbl="node1" presStyleIdx="0" presStyleCnt="1" custScaleX="96543" custScaleY="316606" custLinFactNeighborX="0" custLinFactNeighborY="-7130">
        <dgm:presLayoutVars>
          <dgm:chMax val="0"/>
          <dgm:bulletEnabled val="1"/>
        </dgm:presLayoutVars>
      </dgm:prSet>
      <dgm:spPr/>
    </dgm:pt>
  </dgm:ptLst>
  <dgm:cxnLst>
    <dgm:cxn modelId="{8AB56103-344C-684D-B1CF-92927455C8E8}" srcId="{02007D6A-D0D2-1E41-AD20-33E6333784E4}" destId="{2727DCE4-DFA8-9841-AE00-AC566595DB8E}" srcOrd="0" destOrd="0" parTransId="{24B09D45-6789-2148-89BF-73CA93BBBF22}" sibTransId="{A75597EB-D21C-8147-8082-FD5DD0324E36}"/>
    <dgm:cxn modelId="{BF8C260F-0986-1E4C-83DE-FB78A24A6AF7}" type="presOf" srcId="{2727DCE4-DFA8-9841-AE00-AC566595DB8E}" destId="{DB7E0F99-C85C-4F4F-9E55-C15BE9E9CB9A}" srcOrd="0" destOrd="0" presId="urn:microsoft.com/office/officeart/2005/8/layout/vList2"/>
    <dgm:cxn modelId="{5E135ADD-3393-C049-96CF-DA14280B84ED}" type="presOf" srcId="{02007D6A-D0D2-1E41-AD20-33E6333784E4}" destId="{B7F720C9-389E-0641-A40F-FEDD662A5BE7}" srcOrd="0" destOrd="0" presId="urn:microsoft.com/office/officeart/2005/8/layout/vList2"/>
    <dgm:cxn modelId="{52C299BC-36FF-A14B-A407-433C6A1C94EF}" type="presParOf" srcId="{B7F720C9-389E-0641-A40F-FEDD662A5BE7}" destId="{DB7E0F99-C85C-4F4F-9E55-C15BE9E9CB9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2007D6A-D0D2-1E41-AD20-33E6333784E4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GB"/>
        </a:p>
      </dgm:t>
    </dgm:pt>
    <dgm:pt modelId="{2727DCE4-DFA8-9841-AE00-AC566595DB8E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dgm:style>
      </dgm:prSet>
      <dgm:spPr>
        <a:solidFill>
          <a:schemeClr val="bg2">
            <a:lumMod val="75000"/>
          </a:schemeClr>
        </a:solidFill>
        <a:ln w="19050" cap="flat" cmpd="sng" algn="ctr">
          <a:solidFill>
            <a:schemeClr val="accent1">
              <a:lumMod val="75000"/>
            </a:schemeClr>
          </a:solidFill>
          <a:prstDash val="solid"/>
          <a:round/>
          <a:headEnd type="none" w="med" len="med"/>
          <a:tailEnd type="none" w="med" len="med"/>
        </a:ln>
      </dgm:spPr>
      <dgm:t>
        <a:bodyPr/>
        <a:lstStyle/>
        <a:p>
          <a:pPr algn="l"/>
          <a:br>
            <a:rPr lang="en-GB" sz="1800" kern="1200" dirty="0">
              <a:solidFill>
                <a:prstClr val="white"/>
              </a:solidFill>
              <a:latin typeface="+mn-lt"/>
              <a:ea typeface="+mn-ea"/>
              <a:cs typeface="+mn-cs"/>
            </a:rPr>
          </a:b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Pour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cela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, nous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analyserons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les notes de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mathématiques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 395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lycéens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deux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lycées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portugais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,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en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utilisant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33 variables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scolaires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et socio-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démographiques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. </a:t>
          </a:r>
          <a:b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</a:br>
          <a:br>
            <a:rPr lang="en-GB" sz="1800" kern="1200" dirty="0">
              <a:latin typeface="+mn-lt"/>
            </a:rPr>
          </a:br>
          <a:endParaRPr lang="en-FR" sz="1800" kern="1200" dirty="0">
            <a:latin typeface="+mn-lt"/>
          </a:endParaRPr>
        </a:p>
      </dgm:t>
    </dgm:pt>
    <dgm:pt modelId="{24B09D45-6789-2148-89BF-73CA93BBBF22}" type="parTrans" cxnId="{8AB56103-344C-684D-B1CF-92927455C8E8}">
      <dgm:prSet/>
      <dgm:spPr/>
      <dgm:t>
        <a:bodyPr/>
        <a:lstStyle/>
        <a:p>
          <a:endParaRPr lang="en-GB"/>
        </a:p>
      </dgm:t>
    </dgm:pt>
    <dgm:pt modelId="{A75597EB-D21C-8147-8082-FD5DD0324E36}" type="sibTrans" cxnId="{8AB56103-344C-684D-B1CF-92927455C8E8}">
      <dgm:prSet/>
      <dgm:spPr/>
      <dgm:t>
        <a:bodyPr/>
        <a:lstStyle/>
        <a:p>
          <a:endParaRPr lang="en-GB"/>
        </a:p>
      </dgm:t>
    </dgm:pt>
    <dgm:pt modelId="{B7F720C9-389E-0641-A40F-FEDD662A5BE7}" type="pres">
      <dgm:prSet presAssocID="{02007D6A-D0D2-1E41-AD20-33E6333784E4}" presName="linear" presStyleCnt="0">
        <dgm:presLayoutVars>
          <dgm:animLvl val="lvl"/>
          <dgm:resizeHandles val="exact"/>
        </dgm:presLayoutVars>
      </dgm:prSet>
      <dgm:spPr/>
    </dgm:pt>
    <dgm:pt modelId="{DB7E0F99-C85C-4F4F-9E55-C15BE9E9CB9A}" type="pres">
      <dgm:prSet presAssocID="{2727DCE4-DFA8-9841-AE00-AC566595DB8E}" presName="parentText" presStyleLbl="node1" presStyleIdx="0" presStyleCnt="1" custScaleX="96543" custScaleY="316606" custLinFactNeighborX="0" custLinFactNeighborY="-7130">
        <dgm:presLayoutVars>
          <dgm:chMax val="0"/>
          <dgm:bulletEnabled val="1"/>
        </dgm:presLayoutVars>
      </dgm:prSet>
      <dgm:spPr/>
    </dgm:pt>
  </dgm:ptLst>
  <dgm:cxnLst>
    <dgm:cxn modelId="{8AB56103-344C-684D-B1CF-92927455C8E8}" srcId="{02007D6A-D0D2-1E41-AD20-33E6333784E4}" destId="{2727DCE4-DFA8-9841-AE00-AC566595DB8E}" srcOrd="0" destOrd="0" parTransId="{24B09D45-6789-2148-89BF-73CA93BBBF22}" sibTransId="{A75597EB-D21C-8147-8082-FD5DD0324E36}"/>
    <dgm:cxn modelId="{BF8C260F-0986-1E4C-83DE-FB78A24A6AF7}" type="presOf" srcId="{2727DCE4-DFA8-9841-AE00-AC566595DB8E}" destId="{DB7E0F99-C85C-4F4F-9E55-C15BE9E9CB9A}" srcOrd="0" destOrd="0" presId="urn:microsoft.com/office/officeart/2005/8/layout/vList2"/>
    <dgm:cxn modelId="{5E135ADD-3393-C049-96CF-DA14280B84ED}" type="presOf" srcId="{02007D6A-D0D2-1E41-AD20-33E6333784E4}" destId="{B7F720C9-389E-0641-A40F-FEDD662A5BE7}" srcOrd="0" destOrd="0" presId="urn:microsoft.com/office/officeart/2005/8/layout/vList2"/>
    <dgm:cxn modelId="{52C299BC-36FF-A14B-A407-433C6A1C94EF}" type="presParOf" srcId="{B7F720C9-389E-0641-A40F-FEDD662A5BE7}" destId="{DB7E0F99-C85C-4F4F-9E55-C15BE9E9CB9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2007D6A-D0D2-1E41-AD20-33E6333784E4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GB"/>
        </a:p>
      </dgm:t>
    </dgm:pt>
    <dgm:pt modelId="{2727DCE4-DFA8-9841-AE00-AC566595DB8E}">
      <dgm:prSet custT="1"/>
      <dgm:spPr>
        <a:solidFill>
          <a:schemeClr val="bg2">
            <a:lumMod val="75000"/>
          </a:schemeClr>
        </a:solidFill>
        <a:ln>
          <a:solidFill>
            <a:schemeClr val="accent1">
              <a:lumMod val="50000"/>
            </a:schemeClr>
          </a:solidFill>
        </a:ln>
      </dgm:spPr>
      <dgm:t>
        <a:bodyPr/>
        <a:lstStyle/>
        <a:p>
          <a:pPr algn="l"/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Pour 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cela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, 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rejoindre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l’onglet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 “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Présentation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”.</a:t>
          </a:r>
          <a:endParaRPr lang="en-FR" sz="1800" kern="1200" dirty="0">
            <a:latin typeface="+mn-lt"/>
          </a:endParaRPr>
        </a:p>
      </dgm:t>
    </dgm:pt>
    <dgm:pt modelId="{24B09D45-6789-2148-89BF-73CA93BBBF22}" type="parTrans" cxnId="{8AB56103-344C-684D-B1CF-92927455C8E8}">
      <dgm:prSet/>
      <dgm:spPr/>
      <dgm:t>
        <a:bodyPr/>
        <a:lstStyle/>
        <a:p>
          <a:endParaRPr lang="en-GB"/>
        </a:p>
      </dgm:t>
    </dgm:pt>
    <dgm:pt modelId="{A75597EB-D21C-8147-8082-FD5DD0324E36}" type="sibTrans" cxnId="{8AB56103-344C-684D-B1CF-92927455C8E8}">
      <dgm:prSet/>
      <dgm:spPr/>
      <dgm:t>
        <a:bodyPr/>
        <a:lstStyle/>
        <a:p>
          <a:endParaRPr lang="en-GB"/>
        </a:p>
      </dgm:t>
    </dgm:pt>
    <dgm:pt modelId="{B7F720C9-389E-0641-A40F-FEDD662A5BE7}" type="pres">
      <dgm:prSet presAssocID="{02007D6A-D0D2-1E41-AD20-33E6333784E4}" presName="linear" presStyleCnt="0">
        <dgm:presLayoutVars>
          <dgm:animLvl val="lvl"/>
          <dgm:resizeHandles val="exact"/>
        </dgm:presLayoutVars>
      </dgm:prSet>
      <dgm:spPr/>
    </dgm:pt>
    <dgm:pt modelId="{DB7E0F99-C85C-4F4F-9E55-C15BE9E9CB9A}" type="pres">
      <dgm:prSet presAssocID="{2727DCE4-DFA8-9841-AE00-AC566595DB8E}" presName="parentText" presStyleLbl="node1" presStyleIdx="0" presStyleCnt="1" custScaleX="124217" custScaleY="376725" custLinFactX="21339" custLinFactNeighborX="100000" custLinFactNeighborY="88197">
        <dgm:presLayoutVars>
          <dgm:chMax val="0"/>
          <dgm:bulletEnabled val="1"/>
        </dgm:presLayoutVars>
      </dgm:prSet>
      <dgm:spPr/>
    </dgm:pt>
  </dgm:ptLst>
  <dgm:cxnLst>
    <dgm:cxn modelId="{8AB56103-344C-684D-B1CF-92927455C8E8}" srcId="{02007D6A-D0D2-1E41-AD20-33E6333784E4}" destId="{2727DCE4-DFA8-9841-AE00-AC566595DB8E}" srcOrd="0" destOrd="0" parTransId="{24B09D45-6789-2148-89BF-73CA93BBBF22}" sibTransId="{A75597EB-D21C-8147-8082-FD5DD0324E36}"/>
    <dgm:cxn modelId="{BF8C260F-0986-1E4C-83DE-FB78A24A6AF7}" type="presOf" srcId="{2727DCE4-DFA8-9841-AE00-AC566595DB8E}" destId="{DB7E0F99-C85C-4F4F-9E55-C15BE9E9CB9A}" srcOrd="0" destOrd="0" presId="urn:microsoft.com/office/officeart/2005/8/layout/vList2"/>
    <dgm:cxn modelId="{5E135ADD-3393-C049-96CF-DA14280B84ED}" type="presOf" srcId="{02007D6A-D0D2-1E41-AD20-33E6333784E4}" destId="{B7F720C9-389E-0641-A40F-FEDD662A5BE7}" srcOrd="0" destOrd="0" presId="urn:microsoft.com/office/officeart/2005/8/layout/vList2"/>
    <dgm:cxn modelId="{52C299BC-36FF-A14B-A407-433C6A1C94EF}" type="presParOf" srcId="{B7F720C9-389E-0641-A40F-FEDD662A5BE7}" destId="{DB7E0F99-C85C-4F4F-9E55-C15BE9E9CB9A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7E0F99-C85C-4F4F-9E55-C15BE9E9CB9A}">
      <dsp:nvSpPr>
        <dsp:cNvPr id="0" name=""/>
        <dsp:cNvSpPr/>
      </dsp:nvSpPr>
      <dsp:spPr>
        <a:xfrm>
          <a:off x="282765" y="0"/>
          <a:ext cx="7757844" cy="1589610"/>
        </a:xfrm>
        <a:prstGeom prst="roundRect">
          <a:avLst/>
        </a:prstGeom>
        <a:solidFill>
          <a:schemeClr val="bg2">
            <a:lumMod val="75000"/>
          </a:schemeClr>
        </a:solidFill>
        <a:ln w="19050" cap="flat" cmpd="sng" algn="ctr">
          <a:solidFill>
            <a:schemeClr val="accent1">
              <a:lumMod val="75000"/>
            </a:schemeClr>
          </a:solidFill>
          <a:prstDash val="solid"/>
          <a:round/>
          <a:headEnd type="none" w="med" len="med"/>
          <a:tailEnd type="none" w="med" len="med"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accen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GB" sz="1800" kern="1200" dirty="0">
              <a:solidFill>
                <a:prstClr val="white"/>
              </a:solidFill>
              <a:latin typeface="+mn-lt"/>
              <a:ea typeface="+mn-ea"/>
              <a:cs typeface="+mn-cs"/>
            </a:rPr>
          </a:b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Notre étude explore la question </a:t>
          </a:r>
          <a:r>
            <a:rPr lang="fr-FR" sz="1800" kern="1200" noProof="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suivante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: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Est-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ce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que le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succès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depend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uniquement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l'effort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individuel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ou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est-il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également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influencé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par un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contexte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socio-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économique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et </a:t>
          </a:r>
          <a:r>
            <a:rPr lang="en-GB" sz="1800" kern="1200" dirty="0" err="1">
              <a:solidFill>
                <a:prstClr val="white"/>
              </a:solidFill>
              <a:latin typeface="+mn-lt"/>
              <a:ea typeface="+mn-ea"/>
              <a:cs typeface="+mn-cs"/>
            </a:rPr>
            <a:t>culturel</a:t>
          </a:r>
          <a:r>
            <a:rPr lang="en-GB" sz="1800" kern="1200" dirty="0">
              <a:solidFill>
                <a:prstClr val="white"/>
              </a:solidFill>
              <a:latin typeface="+mn-lt"/>
              <a:ea typeface="+mn-ea"/>
              <a:cs typeface="+mn-cs"/>
            </a:rPr>
            <a:t> ?</a:t>
          </a:r>
          <a:br>
            <a:rPr lang="en-GB" sz="1800" kern="1200" dirty="0">
              <a:latin typeface="+mn-lt"/>
            </a:rPr>
          </a:br>
          <a:br>
            <a:rPr lang="en-GB" sz="1800" kern="1200" dirty="0">
              <a:latin typeface="+mn-lt"/>
            </a:rPr>
          </a:br>
          <a:endParaRPr lang="en-FR" sz="1800" kern="1200" dirty="0">
            <a:latin typeface="+mn-lt"/>
          </a:endParaRPr>
        </a:p>
      </dsp:txBody>
      <dsp:txXfrm>
        <a:off x="360363" y="77598"/>
        <a:ext cx="7602648" cy="14344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7E0F99-C85C-4F4F-9E55-C15BE9E9CB9A}">
      <dsp:nvSpPr>
        <dsp:cNvPr id="0" name=""/>
        <dsp:cNvSpPr/>
      </dsp:nvSpPr>
      <dsp:spPr>
        <a:xfrm>
          <a:off x="282765" y="22111"/>
          <a:ext cx="7757844" cy="1480269"/>
        </a:xfrm>
        <a:prstGeom prst="roundRect">
          <a:avLst/>
        </a:prstGeom>
        <a:solidFill>
          <a:schemeClr val="bg2">
            <a:lumMod val="75000"/>
          </a:schemeClr>
        </a:solidFill>
        <a:ln w="19050" cap="flat" cmpd="sng" algn="ctr">
          <a:solidFill>
            <a:schemeClr val="accent1">
              <a:lumMod val="75000"/>
            </a:schemeClr>
          </a:solidFill>
          <a:prstDash val="solid"/>
          <a:round/>
          <a:headEnd type="none" w="med" len="med"/>
          <a:tailEnd type="none" w="med" len="med"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accen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GB" sz="1800" kern="1200" dirty="0">
              <a:solidFill>
                <a:prstClr val="white"/>
              </a:solidFill>
              <a:latin typeface="+mn-lt"/>
              <a:ea typeface="+mn-ea"/>
              <a:cs typeface="+mn-cs"/>
            </a:rPr>
          </a:b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Pour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cela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, nous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analyserons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les notes de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mathématiques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 395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lycéens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de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deux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lycées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portugais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,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en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utilisant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33 variables 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scolaires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 et socio-</a:t>
          </a:r>
          <a:r>
            <a:rPr lang="en-GB" sz="1800" kern="1200" dirty="0" err="1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démographiques</a:t>
          </a:r>
          <a: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  <a:t>. </a:t>
          </a:r>
          <a:br>
            <a:rPr lang="en-GB" sz="1800" kern="1200" dirty="0">
              <a:solidFill>
                <a:schemeClr val="lt1"/>
              </a:solidFill>
              <a:latin typeface="+mn-lt"/>
              <a:ea typeface="+mn-ea"/>
              <a:cs typeface="Arial" panose="020B0604020202020204" pitchFamily="34" charset="0"/>
            </a:rPr>
          </a:br>
          <a:br>
            <a:rPr lang="en-GB" sz="1800" kern="1200" dirty="0">
              <a:latin typeface="+mn-lt"/>
            </a:rPr>
          </a:br>
          <a:endParaRPr lang="en-FR" sz="1800" kern="1200" dirty="0">
            <a:latin typeface="+mn-lt"/>
          </a:endParaRPr>
        </a:p>
      </dsp:txBody>
      <dsp:txXfrm>
        <a:off x="355026" y="94372"/>
        <a:ext cx="7613322" cy="13357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7E0F99-C85C-4F4F-9E55-C15BE9E9CB9A}">
      <dsp:nvSpPr>
        <dsp:cNvPr id="0" name=""/>
        <dsp:cNvSpPr/>
      </dsp:nvSpPr>
      <dsp:spPr>
        <a:xfrm>
          <a:off x="0" y="48222"/>
          <a:ext cx="4563446" cy="879815"/>
        </a:xfrm>
        <a:prstGeom prst="roundRect">
          <a:avLst/>
        </a:prstGeom>
        <a:solidFill>
          <a:schemeClr val="bg2">
            <a:lumMod val="75000"/>
          </a:schemeClr>
        </a:solidFill>
        <a:ln w="19050" cap="rnd" cmpd="sng" algn="ctr">
          <a:solidFill>
            <a:schemeClr val="accent1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Pour 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cela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, 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rejoindre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 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l’onglet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 “</a:t>
          </a:r>
          <a:r>
            <a:rPr lang="en-GB" sz="1800" kern="1200" dirty="0" err="1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Présentation</a:t>
          </a:r>
          <a:r>
            <a:rPr lang="en-GB" sz="1800" kern="1200" dirty="0">
              <a:solidFill>
                <a:prstClr val="white"/>
              </a:solidFill>
              <a:latin typeface="+mn-lt"/>
              <a:cs typeface="Arial" panose="020B0604020202020204" pitchFamily="34" charset="0"/>
            </a:rPr>
            <a:t>”.</a:t>
          </a:r>
          <a:endParaRPr lang="en-FR" sz="1800" kern="1200" dirty="0">
            <a:latin typeface="+mn-lt"/>
          </a:endParaRPr>
        </a:p>
      </dsp:txBody>
      <dsp:txXfrm>
        <a:off x="42949" y="91171"/>
        <a:ext cx="4477548" cy="7939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1/27/24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1/27/24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3285D-7473-1595-2394-8915DD82C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76888" y="1365954"/>
            <a:ext cx="7197726" cy="1546579"/>
          </a:xfrm>
        </p:spPr>
        <p:txBody>
          <a:bodyPr/>
          <a:lstStyle/>
          <a:p>
            <a:r>
              <a:rPr lang="en-FR" b="1" dirty="0">
                <a:latin typeface="+mn-lt"/>
                <a:cs typeface="Arial" panose="020B0604020202020204" pitchFamily="34" charset="0"/>
              </a:rPr>
              <a:t>Qui veut peut 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68CB65-EA8F-1ADA-6005-86AD4754C7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96266" y="3310468"/>
            <a:ext cx="7197726" cy="1405467"/>
          </a:xfrm>
        </p:spPr>
        <p:txBody>
          <a:bodyPr/>
          <a:lstStyle/>
          <a:p>
            <a:r>
              <a:rPr lang="en-FR" dirty="0">
                <a:latin typeface="Arial" panose="020B0604020202020204" pitchFamily="34" charset="0"/>
                <a:cs typeface="Arial" panose="020B0604020202020204" pitchFamily="34" charset="0"/>
              </a:rPr>
              <a:t>Data </a:t>
            </a:r>
            <a:r>
              <a:rPr lang="en-FR" dirty="0">
                <a:cs typeface="Arial" panose="020B0604020202020204" pitchFamily="34" charset="0"/>
              </a:rPr>
              <a:t>vizualisation</a:t>
            </a:r>
            <a:br>
              <a:rPr lang="en-FR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FR" dirty="0">
                <a:latin typeface="Arial" panose="020B0604020202020204" pitchFamily="34" charset="0"/>
                <a:cs typeface="Arial" panose="020B0604020202020204" pitchFamily="34" charset="0"/>
              </a:rPr>
              <a:t>K. SHI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B73102-0F29-AAB9-387F-EC8E6FB7AF38}"/>
              </a:ext>
            </a:extLst>
          </p:cNvPr>
          <p:cNvSpPr txBox="1"/>
          <p:nvPr/>
        </p:nvSpPr>
        <p:spPr>
          <a:xfrm>
            <a:off x="112888" y="6355642"/>
            <a:ext cx="4955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1400" dirty="0"/>
              <a:t>Amélie ROUX, Yassmine BOUZID, Céline KRICHANE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9FE76-87C2-584C-7876-FFFD3F8D7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3492" y="4075288"/>
            <a:ext cx="1460500" cy="1460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FAFCDC-637C-3777-30BD-3663E3CE0640}"/>
              </a:ext>
            </a:extLst>
          </p:cNvPr>
          <p:cNvSpPr txBox="1"/>
          <p:nvPr/>
        </p:nvSpPr>
        <p:spPr>
          <a:xfrm>
            <a:off x="6096000" y="2810112"/>
            <a:ext cx="5655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dirty="0"/>
              <a:t>Réalisation d’une application intéractive </a:t>
            </a:r>
          </a:p>
        </p:txBody>
      </p:sp>
    </p:spTree>
    <p:extLst>
      <p:ext uri="{BB962C8B-B14F-4D97-AF65-F5344CB8AC3E}">
        <p14:creationId xmlns:p14="http://schemas.microsoft.com/office/powerpoint/2010/main" val="11013509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8C58559-3AE3-E327-56AD-4A023590C8D6}"/>
              </a:ext>
            </a:extLst>
          </p:cNvPr>
          <p:cNvSpPr txBox="1"/>
          <p:nvPr/>
        </p:nvSpPr>
        <p:spPr>
          <a:xfrm>
            <a:off x="900450" y="1473068"/>
            <a:ext cx="10255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dirty="0">
                <a:cs typeface="Arial" panose="020B0604020202020204" pitchFamily="34" charset="0"/>
              </a:rPr>
              <a:t>Nous avons décidé d’utiliser le machine learning afin d’avoir une étude plus précise et d’étudier les </a:t>
            </a:r>
            <a:r>
              <a:rPr lang="fr-FR" dirty="0">
                <a:cs typeface="Arial" panose="020B0604020202020204" pitchFamily="34" charset="0"/>
              </a:rPr>
              <a:t>potentielles </a:t>
            </a:r>
            <a:r>
              <a:rPr lang="en-FR" dirty="0">
                <a:cs typeface="Arial" panose="020B0604020202020204" pitchFamily="34" charset="0"/>
              </a:rPr>
              <a:t>variables explicatives.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A78B66C-1ABC-09F4-230C-4E65763B7985}"/>
              </a:ext>
            </a:extLst>
          </p:cNvPr>
          <p:cNvSpPr/>
          <p:nvPr/>
        </p:nvSpPr>
        <p:spPr>
          <a:xfrm>
            <a:off x="951194" y="2889442"/>
            <a:ext cx="3520657" cy="1278391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en-GB" sz="1600" b="0" i="0" dirty="0">
                <a:effectLst/>
                <a:cs typeface="Arial" panose="020B0604020202020204" pitchFamily="34" charset="0"/>
              </a:rPr>
              <a:t>Le grand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nombre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de variables rend très difficile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l'analyse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!</a:t>
            </a:r>
            <a:r>
              <a:rPr lang="en-GB" sz="1600" dirty="0">
                <a:cs typeface="Arial" panose="020B0604020202020204" pitchFamily="34" charset="0"/>
              </a:rPr>
              <a:t> </a:t>
            </a:r>
          </a:p>
          <a:p>
            <a:pPr algn="just"/>
            <a:r>
              <a:rPr lang="en-GB" sz="1600" b="0" i="0" dirty="0">
                <a:effectLst/>
                <a:cs typeface="Arial" panose="020B0604020202020204" pitchFamily="34" charset="0"/>
              </a:rPr>
              <a:t>On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va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donc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passer à de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l'apprentissage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automatiqu</a:t>
            </a:r>
            <a:r>
              <a:rPr lang="en-GB" sz="1600" dirty="0" err="1">
                <a:cs typeface="Arial" panose="020B0604020202020204" pitchFamily="34" charset="0"/>
              </a:rPr>
              <a:t>e</a:t>
            </a:r>
            <a:r>
              <a:rPr lang="en-GB" sz="1600" dirty="0">
                <a:cs typeface="Arial" panose="020B0604020202020204" pitchFamily="34" charset="0"/>
              </a:rPr>
              <a:t>.</a:t>
            </a:r>
            <a:endParaRPr lang="en-FR" sz="1600" dirty="0">
              <a:cs typeface="Arial" panose="020B06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Machine Learning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5491" y="2249266"/>
            <a:ext cx="6080188" cy="3837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446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563B135-52F0-A0AD-0B46-8D529D316272}"/>
              </a:ext>
            </a:extLst>
          </p:cNvPr>
          <p:cNvSpPr txBox="1"/>
          <p:nvPr/>
        </p:nvSpPr>
        <p:spPr>
          <a:xfrm>
            <a:off x="850828" y="1440534"/>
            <a:ext cx="4447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</a:t>
            </a:r>
            <a:r>
              <a:rPr lang="en-FR" b="1" dirty="0"/>
              <a:t>éalisation d’un Random Forest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00BD41D-BB1C-FD96-B764-E6BFBAF9B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194" y="1907199"/>
            <a:ext cx="10204486" cy="4522175"/>
          </a:xfrm>
          <a:prstGeom prst="rect">
            <a:avLst/>
          </a:prstGeom>
        </p:spPr>
      </p:pic>
      <p:sp>
        <p:nvSpPr>
          <p:cNvPr id="9" name="Rounded Rectangle 6">
            <a:extLst>
              <a:ext uri="{FF2B5EF4-FFF2-40B4-BE49-F238E27FC236}">
                <a16:creationId xmlns:a16="http://schemas.microsoft.com/office/drawing/2014/main" id="{DA92B56E-9285-F246-6692-4124FFE70BD5}"/>
              </a:ext>
            </a:extLst>
          </p:cNvPr>
          <p:cNvSpPr/>
          <p:nvPr/>
        </p:nvSpPr>
        <p:spPr>
          <a:xfrm>
            <a:off x="5145349" y="4895890"/>
            <a:ext cx="5486004" cy="68195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en-GB" sz="1400" dirty="0">
                <a:cs typeface="Arial" panose="020B0604020202020204" pitchFamily="34" charset="0"/>
              </a:rPr>
              <a:t>Le Random Forest, </a:t>
            </a:r>
            <a:r>
              <a:rPr lang="en-GB" sz="1400" dirty="0" err="1">
                <a:cs typeface="Arial" panose="020B0604020202020204" pitchFamily="34" charset="0"/>
              </a:rPr>
              <a:t>permet</a:t>
            </a:r>
            <a:r>
              <a:rPr lang="en-GB" sz="1400" dirty="0">
                <a:cs typeface="Arial" panose="020B0604020202020204" pitchFamily="34" charset="0"/>
              </a:rPr>
              <a:t> de determiner les “variables </a:t>
            </a:r>
            <a:r>
              <a:rPr lang="en-GB" sz="1400" dirty="0" err="1">
                <a:cs typeface="Arial" panose="020B0604020202020204" pitchFamily="34" charset="0"/>
              </a:rPr>
              <a:t>importantes</a:t>
            </a:r>
            <a:r>
              <a:rPr lang="en-GB" sz="1400" dirty="0">
                <a:cs typeface="Arial" panose="020B0604020202020204" pitchFamily="34" charset="0"/>
              </a:rPr>
              <a:t>”. Nous </a:t>
            </a:r>
            <a:r>
              <a:rPr lang="en-GB" sz="1400" dirty="0" err="1">
                <a:cs typeface="Arial" panose="020B0604020202020204" pitchFamily="34" charset="0"/>
              </a:rPr>
              <a:t>avons</a:t>
            </a:r>
            <a:r>
              <a:rPr lang="en-GB" sz="1400" dirty="0">
                <a:cs typeface="Arial" panose="020B0604020202020204" pitchFamily="34" charset="0"/>
              </a:rPr>
              <a:t> ensuite </a:t>
            </a:r>
            <a:r>
              <a:rPr lang="en-GB" sz="1400" dirty="0" err="1">
                <a:cs typeface="Arial" panose="020B0604020202020204" pitchFamily="34" charset="0"/>
              </a:rPr>
              <a:t>créer</a:t>
            </a:r>
            <a:r>
              <a:rPr lang="en-GB" sz="1400" dirty="0">
                <a:cs typeface="Arial" panose="020B0604020202020204" pitchFamily="34" charset="0"/>
              </a:rPr>
              <a:t> model_rf2, avec </a:t>
            </a:r>
            <a:r>
              <a:rPr lang="en-GB" sz="1400" dirty="0" err="1">
                <a:cs typeface="Arial" panose="020B0604020202020204" pitchFamily="34" charset="0"/>
              </a:rPr>
              <a:t>ces</a:t>
            </a:r>
            <a:r>
              <a:rPr lang="en-GB" sz="1400" dirty="0">
                <a:cs typeface="Arial" panose="020B0604020202020204" pitchFamily="34" charset="0"/>
              </a:rPr>
              <a:t> </a:t>
            </a:r>
            <a:r>
              <a:rPr lang="en-GB" sz="1400" b="0" i="0" dirty="0">
                <a:effectLst/>
                <a:cs typeface="Arial" panose="020B0604020202020204" pitchFamily="34" charset="0"/>
              </a:rPr>
              <a:t> 9 variable.</a:t>
            </a:r>
            <a:endParaRPr lang="en-FR" sz="1400" dirty="0"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3087218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46EF811-B104-8532-842B-136E80B026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7044" y="2924592"/>
            <a:ext cx="4367768" cy="3014094"/>
          </a:xfr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0899A9E-BBD7-550D-17FD-7BCE046BC9C2}"/>
              </a:ext>
            </a:extLst>
          </p:cNvPr>
          <p:cNvSpPr/>
          <p:nvPr/>
        </p:nvSpPr>
        <p:spPr>
          <a:xfrm>
            <a:off x="3300928" y="1561378"/>
            <a:ext cx="5486004" cy="1200872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r-FR" sz="1600" dirty="0">
                <a:cs typeface="Arial" panose="020B0604020202020204" pitchFamily="34" charset="0"/>
              </a:rPr>
              <a:t>Comparaison de la performance des 2 modèles. On remarque une légère amélioration de la précision ( visible surtout pour les métriques) du model_rf2, ce qui est attendu.</a:t>
            </a:r>
            <a:endParaRPr lang="en-FR" sz="1600" dirty="0"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53D483-DA58-0938-31F5-078B73E9F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462085"/>
            <a:ext cx="4300970" cy="183453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972146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B592B7B5-E025-6BCC-5DD8-34B3937ED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61742" y="1489257"/>
            <a:ext cx="4089018" cy="2223457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CA8E2D0-3753-17B7-B059-E7935DFBB8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4496" y="3993704"/>
            <a:ext cx="4186645" cy="256496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670CC58-023C-CD41-D306-A868FB27C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5461" y="3987406"/>
            <a:ext cx="4115299" cy="2571264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61EA42E-FFA7-9267-E4B1-7903485B6147}"/>
              </a:ext>
            </a:extLst>
          </p:cNvPr>
          <p:cNvCxnSpPr>
            <a:cxnSpLocks/>
          </p:cNvCxnSpPr>
          <p:nvPr/>
        </p:nvCxnSpPr>
        <p:spPr>
          <a:xfrm flipV="1">
            <a:off x="5546146" y="1731337"/>
            <a:ext cx="849990" cy="11947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53A18A3-C8DC-2765-8985-654CFA0E0D08}"/>
              </a:ext>
            </a:extLst>
          </p:cNvPr>
          <p:cNvCxnSpPr>
            <a:cxnSpLocks/>
          </p:cNvCxnSpPr>
          <p:nvPr/>
        </p:nvCxnSpPr>
        <p:spPr>
          <a:xfrm flipH="1">
            <a:off x="2910437" y="3410712"/>
            <a:ext cx="2109619" cy="6708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Visualisation des variables importantes 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4DA5D180-1B3C-4E72-75F7-BFA909DC669F}"/>
              </a:ext>
            </a:extLst>
          </p:cNvPr>
          <p:cNvSpPr/>
          <p:nvPr/>
        </p:nvSpPr>
        <p:spPr>
          <a:xfrm>
            <a:off x="1801710" y="1670174"/>
            <a:ext cx="4169431" cy="2075938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en-GB" sz="1600" b="0" i="0" dirty="0" err="1">
                <a:effectLst/>
                <a:cs typeface="Arial" panose="020B0604020202020204" pitchFamily="34" charset="0"/>
              </a:rPr>
              <a:t>Ici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,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l’idée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est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de visualiser/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illustrer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pourquoi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ce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sont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ces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variables qui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sont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sélectionnées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.</a:t>
            </a:r>
          </a:p>
          <a:p>
            <a:pPr algn="just"/>
            <a:endParaRPr lang="en-GB" sz="1600" b="0" i="0" dirty="0">
              <a:effectLst/>
              <a:cs typeface="Arial" panose="020B0604020202020204" pitchFamily="34" charset="0"/>
            </a:endParaRPr>
          </a:p>
          <a:p>
            <a:pPr algn="just"/>
            <a:r>
              <a:rPr lang="en-GB" sz="1600" b="0" i="0" dirty="0">
                <a:effectLst/>
                <a:cs typeface="Arial" panose="020B0604020202020204" pitchFamily="34" charset="0"/>
              </a:rPr>
              <a:t>Par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exemple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, on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voit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que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l’echec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est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le plus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souvent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lié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à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une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fréquence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élévée</a:t>
            </a:r>
            <a:r>
              <a:rPr lang="en-GB" sz="1600" b="0" i="0" dirty="0">
                <a:effectLst/>
                <a:cs typeface="Arial" panose="020B0604020202020204" pitchFamily="34" charset="0"/>
              </a:rPr>
              <a:t> de sorties entre </a:t>
            </a:r>
            <a:r>
              <a:rPr lang="en-GB" sz="1600" b="0" i="0" dirty="0" err="1">
                <a:effectLst/>
                <a:cs typeface="Arial" panose="020B0604020202020204" pitchFamily="34" charset="0"/>
              </a:rPr>
              <a:t>amis</a:t>
            </a:r>
            <a:r>
              <a:rPr lang="en-GB" sz="1600" dirty="0">
                <a:cs typeface="Arial" panose="020B0604020202020204" pitchFamily="34" charset="0"/>
              </a:rPr>
              <a:t>, </a:t>
            </a:r>
            <a:r>
              <a:rPr lang="en-GB" sz="1600" dirty="0" err="1">
                <a:cs typeface="Arial" panose="020B0604020202020204" pitchFamily="34" charset="0"/>
              </a:rPr>
              <a:t>laissant</a:t>
            </a:r>
            <a:r>
              <a:rPr lang="en-GB" sz="1600" dirty="0">
                <a:cs typeface="Arial" panose="020B0604020202020204" pitchFamily="34" charset="0"/>
              </a:rPr>
              <a:t> </a:t>
            </a:r>
            <a:r>
              <a:rPr lang="en-GB" sz="1600" dirty="0" err="1">
                <a:cs typeface="Arial" panose="020B0604020202020204" pitchFamily="34" charset="0"/>
              </a:rPr>
              <a:t>moins</a:t>
            </a:r>
            <a:r>
              <a:rPr lang="en-GB" sz="1600" dirty="0">
                <a:cs typeface="Arial" panose="020B0604020202020204" pitchFamily="34" charset="0"/>
              </a:rPr>
              <a:t> de temps à </a:t>
            </a:r>
            <a:r>
              <a:rPr lang="en-GB" sz="1600" dirty="0" err="1">
                <a:cs typeface="Arial" panose="020B0604020202020204" pitchFamily="34" charset="0"/>
              </a:rPr>
              <a:t>l’élève</a:t>
            </a:r>
            <a:r>
              <a:rPr lang="en-GB" sz="1600" dirty="0">
                <a:cs typeface="Arial" panose="020B0604020202020204" pitchFamily="34" charset="0"/>
              </a:rPr>
              <a:t> pour reviser…</a:t>
            </a:r>
            <a:endParaRPr lang="en-FR" sz="16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0586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AD6F2AB-036A-5867-D338-EBBBCE5528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1194" y="1522043"/>
            <a:ext cx="1242443" cy="4901883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173632-8F18-9A07-D281-F22361B6B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3149" y="1522043"/>
            <a:ext cx="6029043" cy="4905448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5BD50EF-6B01-2437-C8D8-ABAEAE9C1718}"/>
              </a:ext>
            </a:extLst>
          </p:cNvPr>
          <p:cNvSpPr/>
          <p:nvPr/>
        </p:nvSpPr>
        <p:spPr>
          <a:xfrm>
            <a:off x="8469086" y="1757939"/>
            <a:ext cx="2773680" cy="1545771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fr-FR" sz="1600" dirty="0"/>
              <a:t>Toute cette analyse nous permet finalement d’arriver, grâce à l’identification des variables explicatives, à prédire la note !!</a:t>
            </a:r>
            <a:br>
              <a:rPr lang="fr-FR" sz="1600" dirty="0"/>
            </a:br>
            <a:br>
              <a:rPr lang="fr-FR" sz="1600" dirty="0"/>
            </a:br>
            <a:br>
              <a:rPr lang="fr-FR" sz="1600" dirty="0"/>
            </a:br>
            <a:endParaRPr lang="fr-FR" sz="1600" dirty="0"/>
          </a:p>
          <a:p>
            <a:pPr algn="just"/>
            <a:endParaRPr lang="en-FR" sz="1600" dirty="0">
              <a:cs typeface="Arial" panose="020B0604020202020204" pitchFamily="34" charset="0"/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961D2B7-44D9-36B9-D5AE-885EEE13E6F9}"/>
              </a:ext>
            </a:extLst>
          </p:cNvPr>
          <p:cNvSpPr/>
          <p:nvPr/>
        </p:nvSpPr>
        <p:spPr>
          <a:xfrm>
            <a:off x="8504054" y="3718448"/>
            <a:ext cx="2769594" cy="1739377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fr-FR" sz="1600" dirty="0"/>
              <a:t>Il suffit simplement de régler le curseur pour chacune des variables afin d’espérer avoir la prédiction la plus précise de la note que pourrait obtenir l'étudiant !</a:t>
            </a:r>
            <a:endParaRPr lang="en-FR" sz="1600" dirty="0">
              <a:cs typeface="Arial" panose="020B0604020202020204" pitchFamily="34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D721181-8265-455D-9B58-64468A9C0620}"/>
              </a:ext>
            </a:extLst>
          </p:cNvPr>
          <p:cNvCxnSpPr>
            <a:cxnSpLocks/>
          </p:cNvCxnSpPr>
          <p:nvPr/>
        </p:nvCxnSpPr>
        <p:spPr>
          <a:xfrm flipH="1">
            <a:off x="5072743" y="3777343"/>
            <a:ext cx="3309257" cy="87085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02FC488-C1F8-C1A6-F881-04C0E6FB1923}"/>
              </a:ext>
            </a:extLst>
          </p:cNvPr>
          <p:cNvCxnSpPr>
            <a:cxnSpLocks/>
          </p:cNvCxnSpPr>
          <p:nvPr/>
        </p:nvCxnSpPr>
        <p:spPr>
          <a:xfrm flipH="1" flipV="1">
            <a:off x="1717675" y="1981200"/>
            <a:ext cx="6751411" cy="16169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DCCD9F03-04A4-8E08-9F14-9E2F5AB68666}"/>
              </a:ext>
            </a:extLst>
          </p:cNvPr>
          <p:cNvSpPr/>
          <p:nvPr/>
        </p:nvSpPr>
        <p:spPr>
          <a:xfrm>
            <a:off x="5098823" y="3800284"/>
            <a:ext cx="1089394" cy="34896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R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Prédiction</a:t>
            </a:r>
          </a:p>
        </p:txBody>
      </p:sp>
    </p:spTree>
    <p:extLst>
      <p:ext uri="{BB962C8B-B14F-4D97-AF65-F5344CB8AC3E}">
        <p14:creationId xmlns:p14="http://schemas.microsoft.com/office/powerpoint/2010/main" val="12658802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AC2D890-828E-8D14-3B8C-200E1513A841}"/>
              </a:ext>
            </a:extLst>
          </p:cNvPr>
          <p:cNvSpPr txBox="1"/>
          <p:nvPr/>
        </p:nvSpPr>
        <p:spPr>
          <a:xfrm>
            <a:off x="1185182" y="1642505"/>
            <a:ext cx="9688285" cy="440120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9050">
            <a:solidFill>
              <a:schemeClr val="bg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2000" i="0" dirty="0">
                <a:effectLst/>
                <a:cs typeface="Arial" panose="020B0604020202020204" pitchFamily="34" charset="0"/>
              </a:rPr>
              <a:t>En conclusion,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l'idée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1" dirty="0">
                <a:effectLst/>
                <a:cs typeface="Arial" panose="020B0604020202020204" pitchFamily="34" charset="0"/>
              </a:rPr>
              <a:t>‘Qui </a:t>
            </a:r>
            <a:r>
              <a:rPr lang="en-GB" sz="2000" i="1" dirty="0" err="1">
                <a:cs typeface="Arial" panose="020B0604020202020204" pitchFamily="34" charset="0"/>
              </a:rPr>
              <a:t>V</a:t>
            </a:r>
            <a:r>
              <a:rPr lang="en-GB" sz="2000" i="1" dirty="0" err="1">
                <a:effectLst/>
                <a:cs typeface="Arial" panose="020B0604020202020204" pitchFamily="34" charset="0"/>
              </a:rPr>
              <a:t>eut</a:t>
            </a:r>
            <a:r>
              <a:rPr lang="en-GB" sz="2000" i="1" dirty="0">
                <a:effectLst/>
                <a:cs typeface="Arial" panose="020B0604020202020204" pitchFamily="34" charset="0"/>
              </a:rPr>
              <a:t> </a:t>
            </a:r>
            <a:r>
              <a:rPr lang="en-GB" sz="2000" i="1" dirty="0" err="1">
                <a:effectLst/>
                <a:cs typeface="Arial" panose="020B0604020202020204" pitchFamily="34" charset="0"/>
              </a:rPr>
              <a:t>Peut</a:t>
            </a:r>
            <a:r>
              <a:rPr lang="en-GB" sz="2000" dirty="0">
                <a:cs typeface="Arial" panose="020B0604020202020204" pitchFamily="34" charset="0"/>
              </a:rPr>
              <a:t>,</a:t>
            </a:r>
            <a:r>
              <a:rPr lang="en-GB" sz="2000" i="0" dirty="0">
                <a:effectLst/>
                <a:cs typeface="Arial" panose="020B0604020202020204" pitchFamily="34" charset="0"/>
              </a:rPr>
              <a:t> a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été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nuancée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par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notre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analyse. Bien que la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volonté</a:t>
            </a:r>
            <a:r>
              <a:rPr lang="en-GB" sz="2000" i="0" dirty="0">
                <a:effectLst/>
                <a:cs typeface="Arial" panose="020B0604020202020204" pitchFamily="34" charset="0"/>
              </a:rPr>
              <a:t> et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l'effort</a:t>
            </a:r>
            <a:r>
              <a:rPr lang="en-GB" sz="2000" i="0" dirty="0">
                <a:effectLst/>
                <a:cs typeface="Arial" panose="020B0604020202020204" pitchFamily="34" charset="0"/>
              </a:rPr>
              <a:t> personnel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soient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importants</a:t>
            </a:r>
            <a:r>
              <a:rPr lang="en-GB" sz="2000" i="0" dirty="0">
                <a:effectLst/>
                <a:cs typeface="Arial" panose="020B0604020202020204" pitchFamily="34" charset="0"/>
              </a:rPr>
              <a:t>,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notre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examen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graphique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et le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modèle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 machine learning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révèlent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l'influence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significative de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facteurs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socio-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démographiques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sur la performance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académique</a:t>
            </a:r>
            <a:r>
              <a:rPr lang="en-GB" sz="2000" i="0" dirty="0">
                <a:effectLst/>
                <a:cs typeface="Arial" panose="020B0604020202020204" pitchFamily="34" charset="0"/>
              </a:rPr>
              <a:t>. </a:t>
            </a:r>
          </a:p>
          <a:p>
            <a:pPr algn="ctr"/>
            <a:endParaRPr lang="en-GB" sz="2000" dirty="0">
              <a:cs typeface="Arial" panose="020B0604020202020204" pitchFamily="34" charset="0"/>
            </a:endParaRPr>
          </a:p>
          <a:p>
            <a:pPr algn="ctr"/>
            <a:r>
              <a:rPr lang="en-GB" sz="2000" i="0" dirty="0">
                <a:effectLst/>
                <a:cs typeface="Arial" panose="020B0604020202020204" pitchFamily="34" charset="0"/>
              </a:rPr>
              <a:t>La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réussite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ne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dépend</a:t>
            </a:r>
            <a:r>
              <a:rPr lang="en-GB" sz="2000" i="0" dirty="0">
                <a:effectLst/>
                <a:cs typeface="Arial" panose="020B0604020202020204" pitchFamily="34" charset="0"/>
              </a:rPr>
              <a:t> pas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uniquement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l'effort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individuel</a:t>
            </a:r>
            <a:r>
              <a:rPr lang="en-GB" sz="2000" i="0" dirty="0">
                <a:effectLst/>
                <a:cs typeface="Arial" panose="020B0604020202020204" pitchFamily="34" charset="0"/>
              </a:rPr>
              <a:t>,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mais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aussi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 variables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telles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que les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échecs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antérieurs</a:t>
            </a:r>
            <a:r>
              <a:rPr lang="en-GB" sz="2000" i="0" dirty="0">
                <a:effectLst/>
                <a:cs typeface="Arial" panose="020B0604020202020204" pitchFamily="34" charset="0"/>
              </a:rPr>
              <a:t>,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l'absentéisme</a:t>
            </a:r>
            <a:r>
              <a:rPr lang="en-GB" sz="2000" i="0" dirty="0">
                <a:effectLst/>
                <a:cs typeface="Arial" panose="020B0604020202020204" pitchFamily="34" charset="0"/>
              </a:rPr>
              <a:t>,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l'âge</a:t>
            </a:r>
            <a:r>
              <a:rPr lang="en-GB" sz="2000" i="0" dirty="0">
                <a:effectLst/>
                <a:cs typeface="Arial" panose="020B0604020202020204" pitchFamily="34" charset="0"/>
              </a:rPr>
              <a:t>, les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activités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extra-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scolaires</a:t>
            </a:r>
            <a:r>
              <a:rPr lang="en-GB" sz="2000" i="0" dirty="0">
                <a:effectLst/>
                <a:cs typeface="Arial" panose="020B0604020202020204" pitchFamily="34" charset="0"/>
              </a:rPr>
              <a:t>, le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métier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des parents et le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niveau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d'éducation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 la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mère</a:t>
            </a:r>
            <a:r>
              <a:rPr lang="en-GB" sz="2000" i="0" dirty="0">
                <a:effectLst/>
                <a:cs typeface="Arial" panose="020B0604020202020204" pitchFamily="34" charset="0"/>
              </a:rPr>
              <a:t>. </a:t>
            </a:r>
          </a:p>
          <a:p>
            <a:pPr algn="ctr"/>
            <a:endParaRPr lang="en-GB" sz="2000" dirty="0">
              <a:cs typeface="Arial" panose="020B0604020202020204" pitchFamily="34" charset="0"/>
            </a:endParaRPr>
          </a:p>
          <a:p>
            <a:pPr algn="ctr"/>
            <a:r>
              <a:rPr lang="en-GB" sz="2000" b="1" i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Ainsi</a:t>
            </a:r>
            <a:r>
              <a:rPr lang="en-GB" sz="2000" b="1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, qui </a:t>
            </a:r>
            <a:r>
              <a:rPr lang="en-GB" sz="2000" b="1" i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veut</a:t>
            </a:r>
            <a:r>
              <a:rPr lang="en-GB" sz="2000" b="1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ne </a:t>
            </a:r>
            <a:r>
              <a:rPr lang="en-GB" sz="2000" b="1" i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peut</a:t>
            </a:r>
            <a:r>
              <a:rPr lang="en-GB" sz="2000" b="1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pas </a:t>
            </a:r>
            <a:r>
              <a:rPr lang="en-GB" sz="2000" b="1" i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toujours</a:t>
            </a:r>
            <a:r>
              <a:rPr lang="en-GB" sz="2000" b="1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 ! </a:t>
            </a:r>
            <a:r>
              <a:rPr lang="en-GB" sz="2000" i="0" dirty="0">
                <a:effectLst/>
                <a:cs typeface="Arial" panose="020B0604020202020204" pitchFamily="34" charset="0"/>
              </a:rPr>
              <a:t>Des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facteurs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indépendants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notre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volonté</a:t>
            </a:r>
            <a:r>
              <a:rPr lang="en-GB" sz="2000" i="0" dirty="0">
                <a:effectLst/>
                <a:cs typeface="Arial" panose="020B0604020202020204" pitchFamily="34" charset="0"/>
              </a:rPr>
              <a:t>,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tels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que le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métier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des parents, influent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directement</a:t>
            </a:r>
            <a:r>
              <a:rPr lang="en-GB" sz="2000" i="0" dirty="0">
                <a:effectLst/>
                <a:cs typeface="Arial" panose="020B0604020202020204" pitchFamily="34" charset="0"/>
              </a:rPr>
              <a:t> sur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notre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réussite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scolaire</a:t>
            </a:r>
            <a:r>
              <a:rPr lang="en-GB" sz="2000" i="0" dirty="0">
                <a:effectLst/>
                <a:cs typeface="Arial" panose="020B0604020202020204" pitchFamily="34" charset="0"/>
              </a:rPr>
              <a:t>. </a:t>
            </a:r>
          </a:p>
          <a:p>
            <a:pPr algn="ctr"/>
            <a:endParaRPr lang="en-GB" sz="2000" dirty="0">
              <a:cs typeface="Arial" panose="020B0604020202020204" pitchFamily="34" charset="0"/>
            </a:endParaRPr>
          </a:p>
          <a:p>
            <a:pPr algn="ctr"/>
            <a:r>
              <a:rPr lang="en-GB" sz="2000" i="0" dirty="0">
                <a:effectLst/>
                <a:cs typeface="Arial" panose="020B0604020202020204" pitchFamily="34" charset="0"/>
              </a:rPr>
              <a:t>=&gt; Il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est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essentiel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d'adapter</a:t>
            </a:r>
            <a:r>
              <a:rPr lang="en-GB" sz="2000" i="0" dirty="0">
                <a:effectLst/>
                <a:cs typeface="Arial" panose="020B0604020202020204" pitchFamily="34" charset="0"/>
              </a:rPr>
              <a:t> le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systèmes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éducatif</a:t>
            </a:r>
            <a:r>
              <a:rPr lang="en-GB" sz="2000" i="0" dirty="0">
                <a:effectLst/>
                <a:cs typeface="Arial" panose="020B0604020202020204" pitchFamily="34" charset="0"/>
              </a:rPr>
              <a:t> pour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atténuer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ces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inégalités</a:t>
            </a:r>
            <a:r>
              <a:rPr lang="en-GB" sz="2000" i="0" dirty="0">
                <a:effectLst/>
                <a:cs typeface="Arial" panose="020B0604020202020204" pitchFamily="34" charset="0"/>
              </a:rPr>
              <a:t> et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éviter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leur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perpétuation</a:t>
            </a:r>
            <a:r>
              <a:rPr lang="en-GB" sz="2000" i="0" dirty="0">
                <a:effectLst/>
                <a:cs typeface="Arial" panose="020B0604020202020204" pitchFamily="34" charset="0"/>
              </a:rPr>
              <a:t> de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génération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en</a:t>
            </a:r>
            <a:r>
              <a:rPr lang="en-GB" sz="2000" i="0" dirty="0">
                <a:effectLst/>
                <a:cs typeface="Arial" panose="020B0604020202020204" pitchFamily="34" charset="0"/>
              </a:rPr>
              <a:t> </a:t>
            </a:r>
            <a:r>
              <a:rPr lang="en-GB" sz="2000" i="0" dirty="0" err="1">
                <a:effectLst/>
                <a:cs typeface="Arial" panose="020B0604020202020204" pitchFamily="34" charset="0"/>
              </a:rPr>
              <a:t>génération</a:t>
            </a:r>
            <a:r>
              <a:rPr lang="en-GB" sz="2000" i="0" dirty="0">
                <a:effectLst/>
                <a:cs typeface="Arial" panose="020B0604020202020204" pitchFamily="34" charset="0"/>
              </a:rPr>
              <a:t>.</a:t>
            </a:r>
            <a:endParaRPr lang="en-FR" sz="2000" dirty="0">
              <a:cs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335542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194" y="274320"/>
            <a:ext cx="10204486" cy="1068881"/>
          </a:xfrm>
          <a:ln w="19050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algn="ctr"/>
            <a:r>
              <a:rPr lang="en-FR" sz="3000" b="1" dirty="0">
                <a:latin typeface="+mn-lt"/>
                <a:cs typeface="Arial" panose="020B0604020202020204" pitchFamily="34" charset="0"/>
              </a:rPr>
              <a:t>SOMMAIRE</a:t>
            </a:r>
            <a:r>
              <a:rPr lang="en-FR" sz="3800" dirty="0">
                <a:latin typeface="+mn-lt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CD1CEE-8597-B078-92FC-14857C9BE134}"/>
              </a:ext>
            </a:extLst>
          </p:cNvPr>
          <p:cNvSpPr txBox="1"/>
          <p:nvPr/>
        </p:nvSpPr>
        <p:spPr>
          <a:xfrm>
            <a:off x="951194" y="1951637"/>
            <a:ext cx="8131628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+mj-lt"/>
              <a:buAutoNum type="romanUcPeriod"/>
            </a:pPr>
            <a:r>
              <a:rPr lang="fr-FR" sz="2400" dirty="0">
                <a:cs typeface="Arial" panose="020B0604020202020204" pitchFamily="34" charset="0"/>
              </a:rPr>
              <a:t>P</a:t>
            </a:r>
            <a:r>
              <a:rPr lang="en-FR" sz="2400" dirty="0">
                <a:cs typeface="Arial" panose="020B0604020202020204" pitchFamily="34" charset="0"/>
              </a:rPr>
              <a:t>résentation du sujet et de la base de données</a:t>
            </a:r>
            <a:br>
              <a:rPr lang="fr-FR" sz="2400" dirty="0">
                <a:cs typeface="Arial" panose="020B0604020202020204" pitchFamily="34" charset="0"/>
              </a:rPr>
            </a:br>
            <a:endParaRPr lang="fr-FR" sz="2400" dirty="0">
              <a:cs typeface="Arial" panose="020B0604020202020204" pitchFamily="34" charset="0"/>
            </a:endParaRPr>
          </a:p>
          <a:p>
            <a:pPr marL="571500" indent="-571500">
              <a:buFont typeface="+mj-lt"/>
              <a:buAutoNum type="romanUcPeriod"/>
            </a:pPr>
            <a:r>
              <a:rPr lang="en-FR" sz="2400" dirty="0">
                <a:cs typeface="Arial" panose="020B0604020202020204" pitchFamily="34" charset="0"/>
              </a:rPr>
              <a:t>Analyse des variables : </a:t>
            </a:r>
            <a:endParaRPr lang="fr-FR" sz="2400" dirty="0">
              <a:cs typeface="Arial" panose="020B0604020202020204" pitchFamily="34" charset="0"/>
            </a:endParaRPr>
          </a:p>
          <a:p>
            <a:pPr marL="1028700" lvl="1" indent="-571500">
              <a:buFont typeface="+mj-lt"/>
              <a:buAutoNum type="alphaLcPeriod"/>
            </a:pPr>
            <a:r>
              <a:rPr lang="fr-FR" sz="2400" dirty="0">
                <a:cs typeface="Arial" panose="020B0604020202020204" pitchFamily="34" charset="0"/>
              </a:rPr>
              <a:t>Comparaison des deux lycées</a:t>
            </a:r>
          </a:p>
          <a:p>
            <a:pPr marL="1028700" lvl="1" indent="-571500">
              <a:buFont typeface="+mj-lt"/>
              <a:buAutoNum type="alphaLcPeriod"/>
            </a:pPr>
            <a:r>
              <a:rPr lang="en-FR" sz="2400" dirty="0">
                <a:cs typeface="Arial" panose="020B0604020202020204" pitchFamily="34" charset="0"/>
              </a:rPr>
              <a:t>Machine Learning </a:t>
            </a:r>
            <a:endParaRPr lang="fr-FR" sz="2400" dirty="0">
              <a:cs typeface="Arial" panose="020B0604020202020204" pitchFamily="34" charset="0"/>
            </a:endParaRPr>
          </a:p>
          <a:p>
            <a:pPr marL="1028700" lvl="1" indent="-571500">
              <a:buFont typeface="+mj-lt"/>
              <a:buAutoNum type="alphaLcPeriod"/>
            </a:pPr>
            <a:r>
              <a:rPr lang="en-FR" sz="2400" dirty="0">
                <a:cs typeface="Arial" panose="020B0604020202020204" pitchFamily="34" charset="0"/>
              </a:rPr>
              <a:t>Visualisation des variables du modèles</a:t>
            </a:r>
            <a:endParaRPr lang="fr-FR" sz="2400" dirty="0">
              <a:cs typeface="Arial" panose="020B0604020202020204" pitchFamily="34" charset="0"/>
            </a:endParaRPr>
          </a:p>
          <a:p>
            <a:pPr marL="1028700" lvl="1" indent="-571500">
              <a:buFont typeface="+mj-lt"/>
              <a:buAutoNum type="alphaLcPeriod"/>
            </a:pPr>
            <a:endParaRPr lang="fr-FR" sz="2400" dirty="0">
              <a:cs typeface="Arial" panose="020B0604020202020204" pitchFamily="34" charset="0"/>
            </a:endParaRPr>
          </a:p>
          <a:p>
            <a:pPr marL="571500" indent="-571500">
              <a:buFont typeface="+mj-lt"/>
              <a:buAutoNum type="romanUcPeriod"/>
            </a:pPr>
            <a:r>
              <a:rPr lang="en-FR" sz="2400" dirty="0">
                <a:cs typeface="Arial" panose="020B0604020202020204" pitchFamily="34" charset="0"/>
              </a:rPr>
              <a:t>Prédiction </a:t>
            </a:r>
            <a:endParaRPr lang="fr-FR" sz="2400" dirty="0">
              <a:cs typeface="Arial" panose="020B0604020202020204" pitchFamily="34" charset="0"/>
            </a:endParaRPr>
          </a:p>
          <a:p>
            <a:pPr marL="571500" indent="-571500">
              <a:buFont typeface="+mj-lt"/>
              <a:buAutoNum type="romanUcPeriod"/>
            </a:pPr>
            <a:r>
              <a:rPr lang="en-FR" sz="2400" dirty="0">
                <a:cs typeface="Arial" panose="020B0604020202020204" pitchFamily="34" charset="0"/>
              </a:rPr>
              <a:t>Conslusion</a:t>
            </a:r>
          </a:p>
          <a:p>
            <a:pPr marL="571500" indent="-571500">
              <a:buFont typeface="+mj-lt"/>
              <a:buAutoNum type="romanUcPeriod"/>
            </a:pPr>
            <a:endParaRPr lang="en-FR" sz="2800" dirty="0">
              <a:cs typeface="Arial" panose="020B0604020202020204" pitchFamily="34" charset="0"/>
            </a:endParaRPr>
          </a:p>
          <a:p>
            <a:endParaRPr lang="fr-FR" sz="2800" dirty="0">
              <a:cs typeface="Arial" panose="020B0604020202020204" pitchFamily="34" charset="0"/>
            </a:endParaRPr>
          </a:p>
          <a:p>
            <a:endParaRPr lang="en-FR" sz="2800" dirty="0">
              <a:cs typeface="Arial" panose="020B0604020202020204" pitchFamily="34" charset="0"/>
            </a:endParaRPr>
          </a:p>
        </p:txBody>
      </p:sp>
      <p:sp>
        <p:nvSpPr>
          <p:cNvPr id="4" name="Cloud Callout 3">
            <a:extLst>
              <a:ext uri="{FF2B5EF4-FFF2-40B4-BE49-F238E27FC236}">
                <a16:creationId xmlns:a16="http://schemas.microsoft.com/office/drawing/2014/main" id="{FB06585D-6AF2-9F6A-E52A-CDA0D0B98290}"/>
              </a:ext>
            </a:extLst>
          </p:cNvPr>
          <p:cNvSpPr/>
          <p:nvPr/>
        </p:nvSpPr>
        <p:spPr>
          <a:xfrm>
            <a:off x="7603999" y="3300335"/>
            <a:ext cx="3783440" cy="2370640"/>
          </a:xfrm>
          <a:prstGeom prst="cloudCallou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Sur l’interface, i</a:t>
            </a:r>
            <a:r>
              <a:rPr lang="en-FR" dirty="0"/>
              <a:t>l suffit de cliquer sur la partie</a:t>
            </a:r>
            <a:r>
              <a:rPr lang="fr-FR" dirty="0"/>
              <a:t> du sommaire</a:t>
            </a:r>
            <a:r>
              <a:rPr lang="en-FR" dirty="0"/>
              <a:t> qui vous intéresse pour directement y accéder</a:t>
            </a:r>
            <a:r>
              <a:rPr lang="fr-FR" dirty="0"/>
              <a:t>!</a:t>
            </a:r>
            <a:endParaRPr lang="en-FR" dirty="0"/>
          </a:p>
        </p:txBody>
      </p:sp>
    </p:spTree>
    <p:extLst>
      <p:ext uri="{BB962C8B-B14F-4D97-AF65-F5344CB8AC3E}">
        <p14:creationId xmlns:p14="http://schemas.microsoft.com/office/powerpoint/2010/main" val="2660755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F2603AE1-AE72-112E-8514-CC985181BCA5}"/>
              </a:ext>
            </a:extLst>
          </p:cNvPr>
          <p:cNvSpPr txBox="1"/>
          <p:nvPr/>
        </p:nvSpPr>
        <p:spPr>
          <a:xfrm>
            <a:off x="11424356" y="-8918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FR" dirty="0"/>
          </a:p>
        </p:txBody>
      </p:sp>
      <p:graphicFrame>
        <p:nvGraphicFramePr>
          <p:cNvPr id="3" name="Content Placeholder 8">
            <a:extLst>
              <a:ext uri="{FF2B5EF4-FFF2-40B4-BE49-F238E27FC236}">
                <a16:creationId xmlns:a16="http://schemas.microsoft.com/office/drawing/2014/main" id="{6F65C48A-86E2-445B-1808-26CA66D0F96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23023187"/>
              </p:ext>
            </p:extLst>
          </p:nvPr>
        </p:nvGraphicFramePr>
        <p:xfrm>
          <a:off x="1891749" y="1814546"/>
          <a:ext cx="8323376" cy="15911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GB" sz="3000" b="1" dirty="0" err="1">
                <a:latin typeface="+mn-lt"/>
                <a:cs typeface="Arial" panose="020B0604020202020204" pitchFamily="34" charset="0"/>
              </a:rPr>
              <a:t>Peut</a:t>
            </a:r>
            <a:r>
              <a:rPr lang="en-GB" sz="3000" b="1" dirty="0">
                <a:latin typeface="+mn-lt"/>
                <a:cs typeface="Arial" panose="020B0604020202020204" pitchFamily="34" charset="0"/>
              </a:rPr>
              <a:t>-on </a:t>
            </a:r>
            <a:r>
              <a:rPr lang="en-GB" sz="3000" b="1" dirty="0" err="1">
                <a:latin typeface="+mn-lt"/>
                <a:cs typeface="Arial" panose="020B0604020202020204" pitchFamily="34" charset="0"/>
              </a:rPr>
              <a:t>réellement</a:t>
            </a:r>
            <a:r>
              <a:rPr lang="en-GB" sz="3000" b="1" dirty="0">
                <a:latin typeface="+mn-lt"/>
                <a:cs typeface="Arial" panose="020B0604020202020204" pitchFamily="34" charset="0"/>
              </a:rPr>
              <a:t> </a:t>
            </a:r>
            <a:r>
              <a:rPr lang="en-GB" sz="3000" b="1" dirty="0" err="1">
                <a:latin typeface="+mn-lt"/>
                <a:cs typeface="Arial" panose="020B0604020202020204" pitchFamily="34" charset="0"/>
              </a:rPr>
              <a:t>accomplir</a:t>
            </a:r>
            <a:r>
              <a:rPr lang="en-GB" sz="3000" b="1" dirty="0">
                <a:latin typeface="+mn-lt"/>
                <a:cs typeface="Arial" panose="020B0604020202020204" pitchFamily="34" charset="0"/>
              </a:rPr>
              <a:t> </a:t>
            </a:r>
            <a:r>
              <a:rPr lang="en-GB" sz="3000" b="1" dirty="0" err="1">
                <a:latin typeface="+mn-lt"/>
                <a:cs typeface="Arial" panose="020B0604020202020204" pitchFamily="34" charset="0"/>
              </a:rPr>
              <a:t>ce</a:t>
            </a:r>
            <a:r>
              <a:rPr lang="en-GB" sz="3000" b="1" dirty="0">
                <a:latin typeface="+mn-lt"/>
                <a:cs typeface="Arial" panose="020B0604020202020204" pitchFamily="34" charset="0"/>
              </a:rPr>
              <a:t> que </a:t>
            </a:r>
            <a:r>
              <a:rPr lang="en-GB" sz="3000" b="1" dirty="0" err="1">
                <a:latin typeface="+mn-lt"/>
                <a:cs typeface="Arial" panose="020B0604020202020204" pitchFamily="34" charset="0"/>
              </a:rPr>
              <a:t>l'on</a:t>
            </a:r>
            <a:r>
              <a:rPr lang="en-GB" sz="3000" b="1" dirty="0">
                <a:latin typeface="+mn-lt"/>
                <a:cs typeface="Arial" panose="020B0604020202020204" pitchFamily="34" charset="0"/>
              </a:rPr>
              <a:t> </a:t>
            </a:r>
            <a:r>
              <a:rPr lang="en-GB" sz="3000" b="1" dirty="0" err="1">
                <a:latin typeface="+mn-lt"/>
                <a:cs typeface="Arial" panose="020B0604020202020204" pitchFamily="34" charset="0"/>
              </a:rPr>
              <a:t>souhaite</a:t>
            </a:r>
            <a:r>
              <a:rPr lang="en-GB" sz="3000" b="1" dirty="0">
                <a:latin typeface="+mn-lt"/>
                <a:cs typeface="Arial" panose="020B0604020202020204" pitchFamily="34" charset="0"/>
              </a:rPr>
              <a:t> ?</a:t>
            </a:r>
            <a:endParaRPr lang="en-FR" sz="3000" b="1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5" name="Flèche vers le bas 4"/>
          <p:cNvSpPr/>
          <p:nvPr/>
        </p:nvSpPr>
        <p:spPr>
          <a:xfrm>
            <a:off x="5824728" y="3686033"/>
            <a:ext cx="612648" cy="49377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Content Placeholder 8">
            <a:extLst>
              <a:ext uri="{FF2B5EF4-FFF2-40B4-BE49-F238E27FC236}">
                <a16:creationId xmlns:a16="http://schemas.microsoft.com/office/drawing/2014/main" id="{6F65C48A-86E2-445B-1808-26CA66D0F96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9343783"/>
              </p:ext>
            </p:extLst>
          </p:nvPr>
        </p:nvGraphicFramePr>
        <p:xfrm>
          <a:off x="1891749" y="4430560"/>
          <a:ext cx="8323376" cy="15911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426267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E4125D3-7201-CBAC-3219-3B85065274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9573" y="2295885"/>
            <a:ext cx="5067320" cy="2266230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3EBBF6A-C6B2-2E03-1A03-1187D60FB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974" y="4729988"/>
            <a:ext cx="5094834" cy="1831898"/>
          </a:xfrm>
          <a:prstGeom prst="rect">
            <a:avLst/>
          </a:prstGeom>
        </p:spPr>
      </p:pic>
      <p:graphicFrame>
        <p:nvGraphicFramePr>
          <p:cNvPr id="15" name="Content Placeholder 8">
            <a:extLst>
              <a:ext uri="{FF2B5EF4-FFF2-40B4-BE49-F238E27FC236}">
                <a16:creationId xmlns:a16="http://schemas.microsoft.com/office/drawing/2014/main" id="{F1B07748-4A46-3D7E-F136-9C6E6816F0E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60082350"/>
              </p:ext>
            </p:extLst>
          </p:nvPr>
        </p:nvGraphicFramePr>
        <p:xfrm>
          <a:off x="6694343" y="1506598"/>
          <a:ext cx="4563446" cy="928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C0A4672-9209-641A-CAFE-01753988A617}"/>
              </a:ext>
            </a:extLst>
          </p:cNvPr>
          <p:cNvCxnSpPr>
            <a:cxnSpLocks/>
          </p:cNvCxnSpPr>
          <p:nvPr/>
        </p:nvCxnSpPr>
        <p:spPr>
          <a:xfrm flipH="1">
            <a:off x="1581010" y="3379707"/>
            <a:ext cx="6502286" cy="1773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37B3DB1-1108-7173-0026-8B1E01ECF265}"/>
              </a:ext>
            </a:extLst>
          </p:cNvPr>
          <p:cNvCxnSpPr>
            <a:cxnSpLocks/>
          </p:cNvCxnSpPr>
          <p:nvPr/>
        </p:nvCxnSpPr>
        <p:spPr>
          <a:xfrm flipH="1">
            <a:off x="3770490" y="3429000"/>
            <a:ext cx="4312806" cy="22606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Cloud Callout 3">
            <a:extLst>
              <a:ext uri="{FF2B5EF4-FFF2-40B4-BE49-F238E27FC236}">
                <a16:creationId xmlns:a16="http://schemas.microsoft.com/office/drawing/2014/main" id="{D4511100-1669-AE31-350D-C56811767097}"/>
              </a:ext>
            </a:extLst>
          </p:cNvPr>
          <p:cNvSpPr/>
          <p:nvPr/>
        </p:nvSpPr>
        <p:spPr>
          <a:xfrm>
            <a:off x="7386758" y="3468363"/>
            <a:ext cx="4176889" cy="1727200"/>
          </a:xfrm>
          <a:prstGeom prst="cloudCallou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   </a:t>
            </a:r>
          </a:p>
          <a:p>
            <a:pPr lvl="0" algn="ctr"/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 Il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suffit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de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sélectionner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les variables qui nous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intéressent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pour 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avoir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l’explication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détaillée</a:t>
            </a:r>
            <a:r>
              <a:rPr lang="en-GB" sz="1600" dirty="0">
                <a:solidFill>
                  <a:prstClr val="white"/>
                </a:solidFill>
                <a:cs typeface="Arial" panose="020B0604020202020204" pitchFamily="34" charset="0"/>
              </a:rPr>
              <a:t> !</a:t>
            </a:r>
            <a:b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</a:b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 </a:t>
            </a:r>
            <a:endParaRPr lang="en-GB" sz="160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FR" sz="3200" b="1" dirty="0">
                <a:latin typeface="+mn-lt"/>
                <a:cs typeface="Arial" panose="020B0604020202020204" pitchFamily="34" charset="0"/>
              </a:rPr>
              <a:t>Présentation de la base de données et des variables </a:t>
            </a:r>
            <a:endParaRPr lang="en-FR" sz="3000" b="1" dirty="0"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2089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DA98FE0-E959-B045-86A1-9DCE590193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8961" y="2048257"/>
            <a:ext cx="5771391" cy="4218682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CD2B4A-B7D9-953D-AEB7-6A61C11B1332}"/>
              </a:ext>
            </a:extLst>
          </p:cNvPr>
          <p:cNvSpPr txBox="1"/>
          <p:nvPr/>
        </p:nvSpPr>
        <p:spPr>
          <a:xfrm>
            <a:off x="781959" y="1631204"/>
            <a:ext cx="106280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Ici vous pourriez avoir une idée de </a:t>
            </a:r>
            <a:r>
              <a:rPr lang="en-GB" dirty="0" err="1">
                <a:solidFill>
                  <a:prstClr val="white"/>
                </a:solidFill>
                <a:cs typeface="Arial" panose="020B0604020202020204" pitchFamily="34" charset="0"/>
              </a:rPr>
              <a:t>l’ordre</a:t>
            </a:r>
            <a:r>
              <a:rPr lang="en-GB" dirty="0">
                <a:solidFill>
                  <a:prstClr val="white"/>
                </a:solidFill>
                <a:cs typeface="Arial" panose="020B0604020202020204" pitchFamily="34" charset="0"/>
              </a:rPr>
              <a:t> de grandeur des variables de la base de </a:t>
            </a:r>
            <a:r>
              <a:rPr lang="en-GB" dirty="0" err="1">
                <a:solidFill>
                  <a:prstClr val="white"/>
                </a:solidFill>
                <a:cs typeface="Arial" panose="020B0604020202020204" pitchFamily="34" charset="0"/>
              </a:rPr>
              <a:t>données</a:t>
            </a:r>
            <a:r>
              <a:rPr lang="en-GB" dirty="0">
                <a:solidFill>
                  <a:prstClr val="white"/>
                </a:solidFill>
                <a:cs typeface="Arial" panose="020B0604020202020204" pitchFamily="34" charset="0"/>
              </a:rPr>
              <a:t>. </a:t>
            </a:r>
            <a:endParaRPr lang="en-FR" dirty="0"/>
          </a:p>
          <a:p>
            <a:endParaRPr lang="en-FR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5BFF974-1F06-0359-5936-7917683CBDBA}"/>
              </a:ext>
            </a:extLst>
          </p:cNvPr>
          <p:cNvCxnSpPr>
            <a:cxnSpLocks/>
          </p:cNvCxnSpPr>
          <p:nvPr/>
        </p:nvCxnSpPr>
        <p:spPr>
          <a:xfrm flipH="1" flipV="1">
            <a:off x="3341511" y="2630311"/>
            <a:ext cx="3702756" cy="19529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FR" sz="2800" b="1" dirty="0">
                <a:latin typeface="+mn-lt"/>
                <a:cs typeface="Arial" panose="020B0604020202020204" pitchFamily="34" charset="0"/>
              </a:rPr>
              <a:t>Présentation de la base de données et des variables </a:t>
            </a:r>
          </a:p>
        </p:txBody>
      </p:sp>
      <p:sp>
        <p:nvSpPr>
          <p:cNvPr id="6" name="Cloud Callout 5">
            <a:extLst>
              <a:ext uri="{FF2B5EF4-FFF2-40B4-BE49-F238E27FC236}">
                <a16:creationId xmlns:a16="http://schemas.microsoft.com/office/drawing/2014/main" id="{A3B6CABD-E897-F400-5D20-FBFA60960953}"/>
              </a:ext>
            </a:extLst>
          </p:cNvPr>
          <p:cNvSpPr/>
          <p:nvPr/>
        </p:nvSpPr>
        <p:spPr>
          <a:xfrm>
            <a:off x="6687354" y="2789195"/>
            <a:ext cx="5207204" cy="2472620"/>
          </a:xfrm>
          <a:prstGeom prst="cloudCallou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GB" sz="1600" kern="1200" dirty="0">
              <a:solidFill>
                <a:prstClr val="white"/>
              </a:solidFill>
              <a:cs typeface="Arial" panose="020B0604020202020204" pitchFamily="34" charset="0"/>
            </a:endParaRPr>
          </a:p>
          <a:p>
            <a:pPr algn="just"/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Il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suffit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ensuite de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cliquer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sur le 3e onglet de </a:t>
            </a:r>
            <a:r>
              <a:rPr lang="en-GB" sz="1600" dirty="0" err="1">
                <a:solidFill>
                  <a:prstClr val="white"/>
                </a:solidFill>
                <a:cs typeface="Arial" panose="020B0604020202020204" pitchFamily="34" charset="0"/>
              </a:rPr>
              <a:t>P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résentation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des </a:t>
            </a:r>
            <a:r>
              <a:rPr lang="en-GB" sz="1600" dirty="0" err="1">
                <a:solidFill>
                  <a:prstClr val="white"/>
                </a:solidFill>
                <a:cs typeface="Arial" panose="020B0604020202020204" pitchFamily="34" charset="0"/>
              </a:rPr>
              <a:t>G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raphiques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pour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en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obtenir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une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présentation</a:t>
            </a:r>
            <a:r>
              <a:rPr lang="en-GB" sz="1600" kern="1200" dirty="0">
                <a:solidFill>
                  <a:prstClr val="white"/>
                </a:solidFill>
                <a:cs typeface="Arial" panose="020B0604020202020204" pitchFamily="34" charset="0"/>
              </a:rPr>
              <a:t> </a:t>
            </a:r>
            <a:r>
              <a:rPr lang="en-GB" sz="1600" kern="1200" dirty="0" err="1">
                <a:solidFill>
                  <a:prstClr val="white"/>
                </a:solidFill>
                <a:cs typeface="Arial" panose="020B0604020202020204" pitchFamily="34" charset="0"/>
              </a:rPr>
              <a:t>visuelle</a:t>
            </a:r>
            <a:r>
              <a:rPr lang="en-GB" sz="1600" dirty="0">
                <a:solidFill>
                  <a:prstClr val="white"/>
                </a:solidFill>
                <a:cs typeface="Arial" panose="020B0604020202020204" pitchFamily="34" charset="0"/>
              </a:rPr>
              <a:t> des variables </a:t>
            </a:r>
            <a:r>
              <a:rPr lang="en-GB" sz="1600" dirty="0" err="1">
                <a:solidFill>
                  <a:prstClr val="white"/>
                </a:solidFill>
                <a:cs typeface="Arial" panose="020B0604020202020204" pitchFamily="34" charset="0"/>
              </a:rPr>
              <a:t>sélectionnées</a:t>
            </a:r>
            <a:r>
              <a:rPr lang="en-GB" sz="1600" dirty="0">
                <a:solidFill>
                  <a:prstClr val="white"/>
                </a:solidFill>
                <a:cs typeface="Arial" panose="020B0604020202020204" pitchFamily="34" charset="0"/>
              </a:rPr>
              <a:t> </a:t>
            </a:r>
            <a:r>
              <a:rPr lang="en-GB" sz="1600" dirty="0" err="1">
                <a:solidFill>
                  <a:prstClr val="white"/>
                </a:solidFill>
                <a:cs typeface="Arial" panose="020B0604020202020204" pitchFamily="34" charset="0"/>
              </a:rPr>
              <a:t>en</a:t>
            </a:r>
            <a:r>
              <a:rPr lang="en-GB" sz="1600" dirty="0">
                <a:solidFill>
                  <a:prstClr val="white"/>
                </a:solidFill>
                <a:cs typeface="Arial" panose="020B0604020202020204" pitchFamily="34" charset="0"/>
              </a:rPr>
              <a:t> function de la </a:t>
            </a:r>
            <a:r>
              <a:rPr lang="en-GB" sz="1600" dirty="0" err="1">
                <a:solidFill>
                  <a:prstClr val="white"/>
                </a:solidFill>
                <a:cs typeface="Arial" panose="020B0604020202020204" pitchFamily="34" charset="0"/>
              </a:rPr>
              <a:t>fréquence</a:t>
            </a:r>
            <a:r>
              <a:rPr lang="en-GB" sz="1600" dirty="0">
                <a:solidFill>
                  <a:prstClr val="white"/>
                </a:solidFill>
                <a:cs typeface="Arial" panose="020B0604020202020204" pitchFamily="34" charset="0"/>
              </a:rPr>
              <a:t> et de la </a:t>
            </a:r>
            <a:r>
              <a:rPr lang="en-GB" sz="1600" dirty="0" err="1">
                <a:solidFill>
                  <a:prstClr val="white"/>
                </a:solidFill>
                <a:cs typeface="Arial" panose="020B0604020202020204" pitchFamily="34" charset="0"/>
              </a:rPr>
              <a:t>plage</a:t>
            </a:r>
            <a:r>
              <a:rPr lang="en-GB" sz="1600" dirty="0">
                <a:solidFill>
                  <a:prstClr val="white"/>
                </a:solidFill>
                <a:cs typeface="Arial" panose="020B0604020202020204" pitchFamily="34" charset="0"/>
              </a:rPr>
              <a:t> de la note G3. </a:t>
            </a:r>
            <a:endParaRPr lang="en-FR" sz="1600" kern="12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6484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74AB0BA-D2CA-6C3F-ED2D-D10D663C1D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68198" y="2011454"/>
            <a:ext cx="5323739" cy="22407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A6E39F-ADF4-C0D5-0D9A-C899B2733FDD}"/>
              </a:ext>
            </a:extLst>
          </p:cNvPr>
          <p:cNvSpPr txBox="1"/>
          <p:nvPr/>
        </p:nvSpPr>
        <p:spPr>
          <a:xfrm>
            <a:off x="835025" y="1365364"/>
            <a:ext cx="10131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Dans </a:t>
            </a:r>
            <a:r>
              <a:rPr lang="en-GB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cette</a:t>
            </a:r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étude, les </a:t>
            </a:r>
            <a:r>
              <a:rPr lang="en-GB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données</a:t>
            </a:r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ont</a:t>
            </a:r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été</a:t>
            </a:r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collecté</a:t>
            </a:r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auprès</a:t>
            </a:r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de deux écoles, Gabriel Pereira (GP) et </a:t>
            </a:r>
            <a:r>
              <a:rPr lang="en-GB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Mousinho</a:t>
            </a:r>
            <a:r>
              <a:rPr lang="en-GB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 Silveira (MS).</a:t>
            </a:r>
            <a:endParaRPr lang="en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4F29F31-D159-9C3D-6721-F8767413C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98" y="4093051"/>
            <a:ext cx="5833982" cy="2318332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EEF7024-376B-6D78-7E6F-67317A09DF78}"/>
              </a:ext>
            </a:extLst>
          </p:cNvPr>
          <p:cNvSpPr/>
          <p:nvPr/>
        </p:nvSpPr>
        <p:spPr>
          <a:xfrm>
            <a:off x="262018" y="2242340"/>
            <a:ext cx="5833982" cy="1540518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Pour comparer les notes dans les deux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établissements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, nous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vous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proposons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de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regarder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le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barplot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et le boxplot ci-dessous. Pour rappel, G1 correspond </a:t>
            </a:r>
            <a:r>
              <a:rPr lang="en-GB" sz="1600" b="0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à</a:t>
            </a:r>
            <a:r>
              <a:rPr lang="en-GB" sz="1600" b="0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la note du T1, G2 du T2, et G3 la note T3.</a:t>
            </a:r>
            <a:r>
              <a:rPr lang="en-GB" sz="1600" dirty="0"/>
              <a:t> D</a:t>
            </a:r>
            <a:r>
              <a:rPr lang="en-FR" sz="1600" dirty="0"/>
              <a:t>’après ces observations,  les notes des élèves de GP semblent meilleures que MS.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44C36D7-6E32-D62D-8FC3-260E8E8B017A}"/>
              </a:ext>
            </a:extLst>
          </p:cNvPr>
          <p:cNvSpPr/>
          <p:nvPr/>
        </p:nvSpPr>
        <p:spPr>
          <a:xfrm>
            <a:off x="6368197" y="4560865"/>
            <a:ext cx="5323739" cy="1593343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en-GB" sz="1600" b="0" i="0" dirty="0">
                <a:solidFill>
                  <a:schemeClr val="tx1"/>
                </a:solidFill>
                <a:effectLst/>
              </a:rPr>
              <a:t>Le boxplot nous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permet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de comparer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différents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éléments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statistiques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telles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que la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médiane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, les quartiles,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l'étendue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des notes,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tandis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que le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barplot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vous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permettra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de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regarder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la proportion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d'étudiants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dans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chaque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</a:t>
            </a:r>
            <a:r>
              <a:rPr lang="en-GB" sz="1600" b="0" i="0" dirty="0" err="1">
                <a:solidFill>
                  <a:schemeClr val="tx1"/>
                </a:solidFill>
                <a:effectLst/>
              </a:rPr>
              <a:t>intervalle</a:t>
            </a:r>
            <a:r>
              <a:rPr lang="en-GB" sz="1600" b="0" i="0" dirty="0">
                <a:solidFill>
                  <a:schemeClr val="tx1"/>
                </a:solidFill>
                <a:effectLst/>
              </a:rPr>
              <a:t> de notes.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b="1" dirty="0" err="1">
                <a:latin typeface="+mn-lt"/>
                <a:cs typeface="Arial" panose="020B0604020202020204" pitchFamily="34" charset="0"/>
              </a:rPr>
              <a:t>Comparaison</a:t>
            </a:r>
            <a:r>
              <a:rPr lang="en-US" sz="2800" b="1" dirty="0">
                <a:latin typeface="+mn-lt"/>
                <a:cs typeface="Arial" panose="020B0604020202020204" pitchFamily="34" charset="0"/>
              </a:rPr>
              <a:t> des </a:t>
            </a:r>
            <a:r>
              <a:rPr lang="en-US" sz="2800" b="1" dirty="0" err="1">
                <a:latin typeface="+mn-lt"/>
                <a:cs typeface="Arial" panose="020B0604020202020204" pitchFamily="34" charset="0"/>
              </a:rPr>
              <a:t>lycées</a:t>
            </a:r>
            <a:endParaRPr lang="en-FR" sz="2800" b="1" dirty="0"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7119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A668F78-6292-1630-CC77-F69F8DD11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473" y="4183034"/>
            <a:ext cx="4372156" cy="24446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F11270-72DA-8475-9D0A-76A128D06F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288" y="1525281"/>
            <a:ext cx="4400993" cy="246722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DBE235-CD23-104D-26F7-EF9225D29C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7473" y="1515442"/>
            <a:ext cx="4400993" cy="2477062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0515520-8C4B-6427-F6FE-505C3F1622BC}"/>
              </a:ext>
            </a:extLst>
          </p:cNvPr>
          <p:cNvSpPr/>
          <p:nvPr/>
        </p:nvSpPr>
        <p:spPr>
          <a:xfrm>
            <a:off x="6207288" y="5058431"/>
            <a:ext cx="4400993" cy="693852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/>
            <a:r>
              <a:rPr lang="en-FR" sz="1600" dirty="0"/>
              <a:t>Nos graphiques montrent qu’en effet, le lycée GP est académiquement meilleur que le lycée MS.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b="1" dirty="0" err="1">
                <a:latin typeface="+mn-lt"/>
                <a:cs typeface="Arial" panose="020B0604020202020204" pitchFamily="34" charset="0"/>
              </a:rPr>
              <a:t>Comparaison</a:t>
            </a:r>
            <a:r>
              <a:rPr lang="en-US" sz="2800" b="1" dirty="0">
                <a:latin typeface="+mn-lt"/>
                <a:cs typeface="Arial" panose="020B0604020202020204" pitchFamily="34" charset="0"/>
              </a:rPr>
              <a:t> des </a:t>
            </a:r>
            <a:r>
              <a:rPr lang="en-US" sz="2800" b="1" dirty="0" err="1">
                <a:latin typeface="+mn-lt"/>
                <a:cs typeface="Arial" panose="020B0604020202020204" pitchFamily="34" charset="0"/>
              </a:rPr>
              <a:t>lycées</a:t>
            </a:r>
            <a:endParaRPr lang="en-FR" sz="2800" b="1" dirty="0"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1860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36AEA22-F70E-3454-B91C-1E93FD3F434F}"/>
              </a:ext>
            </a:extLst>
          </p:cNvPr>
          <p:cNvSpPr txBox="1"/>
          <p:nvPr/>
        </p:nvSpPr>
        <p:spPr>
          <a:xfrm>
            <a:off x="951193" y="1425321"/>
            <a:ext cx="102044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1600" dirty="0">
                <a:latin typeface="+mj-lt"/>
                <a:cs typeface="Arial" panose="020B0604020202020204" pitchFamily="34" charset="0"/>
              </a:rPr>
              <a:t>Nous pensons généralement que l’éducation a une infl</a:t>
            </a:r>
            <a:r>
              <a:rPr lang="fr-FR" sz="1600" dirty="0">
                <a:latin typeface="+mj-lt"/>
                <a:cs typeface="Arial" panose="020B0604020202020204" pitchFamily="34" charset="0"/>
              </a:rPr>
              <a:t>e</a:t>
            </a:r>
            <a:r>
              <a:rPr lang="en-FR" sz="1600" dirty="0">
                <a:latin typeface="+mj-lt"/>
                <a:cs typeface="Arial" panose="020B0604020202020204" pitchFamily="34" charset="0"/>
              </a:rPr>
              <a:t>nce sur l’éducation des enfants, c’est pourquoi nous avons décidé de nous</a:t>
            </a:r>
            <a:r>
              <a:rPr lang="fr-FR" sz="1600" dirty="0">
                <a:latin typeface="+mj-lt"/>
                <a:cs typeface="Arial" panose="020B0604020202020204" pitchFamily="34" charset="0"/>
              </a:rPr>
              <a:t> y</a:t>
            </a:r>
            <a:r>
              <a:rPr lang="en-FR" sz="1600" dirty="0">
                <a:latin typeface="+mj-lt"/>
                <a:cs typeface="Arial" panose="020B0604020202020204" pitchFamily="34" charset="0"/>
              </a:rPr>
              <a:t> intérésser. </a:t>
            </a:r>
            <a:r>
              <a:rPr lang="fr-FR" sz="1600" dirty="0">
                <a:latin typeface="+mj-lt"/>
                <a:cs typeface="Arial" panose="020B0604020202020204" pitchFamily="34" charset="0"/>
              </a:rPr>
              <a:t> </a:t>
            </a:r>
            <a:r>
              <a:rPr lang="en-FR" sz="1600" dirty="0">
                <a:latin typeface="+mj-lt"/>
                <a:cs typeface="Arial" panose="020B0604020202020204" pitchFamily="34" charset="0"/>
              </a:rPr>
              <a:t>C’est d’ailleurs ce que nos graphiques nous ont montrés </a:t>
            </a:r>
            <a:r>
              <a:rPr lang="fr-FR" sz="1600" dirty="0">
                <a:latin typeface="+mj-lt"/>
                <a:cs typeface="Arial" panose="020B0604020202020204" pitchFamily="34" charset="0"/>
              </a:rPr>
              <a:t>: nous pouvons voir ici l’association entre l’education de la mère et son type d’emploi.</a:t>
            </a:r>
          </a:p>
          <a:p>
            <a:endParaRPr lang="en-FR" sz="1600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E5FCAEBD-BE02-0B40-00D7-A33F004B7A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3902" y="2584659"/>
            <a:ext cx="9239068" cy="3649662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D584D32-2C15-F6CC-8207-791F5AC47DEF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Influence des parents : métier – éducation </a:t>
            </a:r>
          </a:p>
        </p:txBody>
      </p:sp>
    </p:spTree>
    <p:extLst>
      <p:ext uri="{BB962C8B-B14F-4D97-AF65-F5344CB8AC3E}">
        <p14:creationId xmlns:p14="http://schemas.microsoft.com/office/powerpoint/2010/main" val="2962374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B9287864-A3C7-B0CF-9B9C-B1EE1D6A62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4110" y="2175230"/>
            <a:ext cx="7249104" cy="2873649"/>
          </a:xfr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B9AC6E3-451F-B832-6610-9304E0E1B042}"/>
              </a:ext>
            </a:extLst>
          </p:cNvPr>
          <p:cNvSpPr txBox="1"/>
          <p:nvPr/>
        </p:nvSpPr>
        <p:spPr>
          <a:xfrm>
            <a:off x="951194" y="1743111"/>
            <a:ext cx="102044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 err="1">
                <a:cs typeface="Arial" panose="020B0604020202020204" pitchFamily="34" charset="0"/>
              </a:rPr>
              <a:t>L’</a:t>
            </a:r>
            <a:r>
              <a:rPr lang="en-GB" sz="1600" b="1" i="0" dirty="0" err="1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influence</a:t>
            </a:r>
            <a:r>
              <a:rPr lang="en-GB" sz="1600" b="1" i="0" dirty="0">
                <a:solidFill>
                  <a:schemeClr val="tx1"/>
                </a:solidFill>
                <a:effectLst/>
                <a:cs typeface="Arial" panose="020B0604020202020204" pitchFamily="34" charset="0"/>
              </a:rPr>
              <a:t> des parents pour chacun des deux lycées: </a:t>
            </a:r>
            <a:endParaRPr lang="en-GB" sz="1600" b="1" dirty="0">
              <a:cs typeface="Arial" panose="020B0604020202020204" pitchFamily="34" charset="0"/>
            </a:endParaRPr>
          </a:p>
          <a:p>
            <a:endParaRPr lang="en-GB" sz="1600" dirty="0">
              <a:cs typeface="Arial" panose="020B0604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324110" y="5309791"/>
            <a:ext cx="72491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i="1" dirty="0" err="1">
                <a:cs typeface="Arial" panose="020B0604020202020204" pitchFamily="34" charset="0"/>
              </a:rPr>
              <a:t>Ces</a:t>
            </a:r>
            <a:r>
              <a:rPr lang="en-GB" sz="1600" i="1" dirty="0">
                <a:cs typeface="Arial" panose="020B0604020202020204" pitchFamily="34" charset="0"/>
              </a:rPr>
              <a:t> </a:t>
            </a:r>
            <a:r>
              <a:rPr lang="en-GB" sz="1600" i="1" dirty="0" err="1">
                <a:cs typeface="Arial" panose="020B0604020202020204" pitchFamily="34" charset="0"/>
              </a:rPr>
              <a:t>graphiques</a:t>
            </a:r>
            <a:r>
              <a:rPr lang="en-GB" sz="1600" i="1" dirty="0">
                <a:cs typeface="Arial" panose="020B0604020202020204" pitchFamily="34" charset="0"/>
              </a:rPr>
              <a:t> </a:t>
            </a:r>
            <a:r>
              <a:rPr lang="en-GB" sz="1600" i="1" dirty="0" err="1">
                <a:cs typeface="Arial" panose="020B0604020202020204" pitchFamily="34" charset="0"/>
              </a:rPr>
              <a:t>représentent</a:t>
            </a:r>
            <a:r>
              <a:rPr lang="en-GB" sz="1600" i="1" dirty="0">
                <a:cs typeface="Arial" panose="020B0604020202020204" pitchFamily="34" charset="0"/>
              </a:rPr>
              <a:t> la distribution des </a:t>
            </a:r>
            <a:r>
              <a:rPr lang="en-GB" sz="1600" i="1" dirty="0" err="1">
                <a:cs typeface="Arial" panose="020B0604020202020204" pitchFamily="34" charset="0"/>
              </a:rPr>
              <a:t>différents</a:t>
            </a:r>
            <a:r>
              <a:rPr lang="en-GB" sz="1600" i="1" dirty="0">
                <a:cs typeface="Arial" panose="020B0604020202020204" pitchFamily="34" charset="0"/>
              </a:rPr>
              <a:t> </a:t>
            </a:r>
            <a:r>
              <a:rPr lang="en-GB" sz="1600" i="1" dirty="0" err="1">
                <a:cs typeface="Arial" panose="020B0604020202020204" pitchFamily="34" charset="0"/>
              </a:rPr>
              <a:t>niveaux</a:t>
            </a:r>
            <a:r>
              <a:rPr lang="en-GB" sz="1600" i="1" dirty="0">
                <a:cs typeface="Arial" panose="020B0604020202020204" pitchFamily="34" charset="0"/>
              </a:rPr>
              <a:t> </a:t>
            </a:r>
            <a:r>
              <a:rPr lang="en-GB" sz="1600" i="1" dirty="0" err="1">
                <a:cs typeface="Arial" panose="020B0604020202020204" pitchFamily="34" charset="0"/>
              </a:rPr>
              <a:t>d’éducation</a:t>
            </a:r>
            <a:r>
              <a:rPr lang="en-GB" sz="1600" i="1" dirty="0">
                <a:cs typeface="Arial" panose="020B0604020202020204" pitchFamily="34" charset="0"/>
              </a:rPr>
              <a:t> de la </a:t>
            </a:r>
            <a:r>
              <a:rPr lang="en-GB" sz="1600" i="1" dirty="0" err="1">
                <a:cs typeface="Arial" panose="020B0604020202020204" pitchFamily="34" charset="0"/>
              </a:rPr>
              <a:t>mère</a:t>
            </a:r>
            <a:r>
              <a:rPr lang="en-GB" sz="1600" i="1" dirty="0">
                <a:cs typeface="Arial" panose="020B0604020202020204" pitchFamily="34" charset="0"/>
              </a:rPr>
              <a:t> pour les deux lycées ( GP </a:t>
            </a:r>
            <a:r>
              <a:rPr lang="en-GB" sz="1600" i="1" dirty="0" err="1">
                <a:cs typeface="Arial" panose="020B0604020202020204" pitchFamily="34" charset="0"/>
              </a:rPr>
              <a:t>en</a:t>
            </a:r>
            <a:r>
              <a:rPr lang="en-GB" sz="1600" i="1" dirty="0">
                <a:cs typeface="Arial" panose="020B0604020202020204" pitchFamily="34" charset="0"/>
              </a:rPr>
              <a:t> bleu et MS </a:t>
            </a:r>
            <a:r>
              <a:rPr lang="en-GB" sz="1600" i="1" dirty="0" err="1">
                <a:cs typeface="Arial" panose="020B0604020202020204" pitchFamily="34" charset="0"/>
              </a:rPr>
              <a:t>en</a:t>
            </a:r>
            <a:r>
              <a:rPr lang="en-GB" sz="1600" i="1" dirty="0">
                <a:cs typeface="Arial" panose="020B0604020202020204" pitchFamily="34" charset="0"/>
              </a:rPr>
              <a:t> violet) </a:t>
            </a:r>
            <a:endParaRPr lang="en-FR" sz="1600" i="1" dirty="0"/>
          </a:p>
        </p:txBody>
      </p:sp>
      <p:sp>
        <p:nvSpPr>
          <p:cNvPr id="7" name="Cloud Callout 5">
            <a:extLst>
              <a:ext uri="{FF2B5EF4-FFF2-40B4-BE49-F238E27FC236}">
                <a16:creationId xmlns:a16="http://schemas.microsoft.com/office/drawing/2014/main" id="{A3B6CABD-E897-F400-5D20-FBFA60960953}"/>
              </a:ext>
            </a:extLst>
          </p:cNvPr>
          <p:cNvSpPr/>
          <p:nvPr/>
        </p:nvSpPr>
        <p:spPr>
          <a:xfrm>
            <a:off x="8793775" y="963434"/>
            <a:ext cx="3246120" cy="2423593"/>
          </a:xfrm>
          <a:prstGeom prst="cloudCallout">
            <a:avLst>
              <a:gd name="adj1" fmla="val -22812"/>
              <a:gd name="adj2" fmla="val 134437"/>
            </a:avLst>
          </a:prstGeom>
          <a:solidFill>
            <a:schemeClr val="accent1">
              <a:lumMod val="75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GB" sz="1600" dirty="0">
                <a:cs typeface="Arial" panose="020B0604020202020204" pitchFamily="34" charset="0"/>
              </a:rPr>
              <a:t>Sur </a:t>
            </a:r>
            <a:r>
              <a:rPr lang="en-GB" sz="1600" dirty="0" err="1">
                <a:cs typeface="Arial" panose="020B0604020202020204" pitchFamily="34" charset="0"/>
              </a:rPr>
              <a:t>l’application</a:t>
            </a:r>
            <a:r>
              <a:rPr lang="en-GB" sz="1600" dirty="0">
                <a:cs typeface="Arial" panose="020B0604020202020204" pitchFamily="34" charset="0"/>
              </a:rPr>
              <a:t>, </a:t>
            </a:r>
            <a:r>
              <a:rPr lang="en-GB" sz="1600" dirty="0" err="1">
                <a:cs typeface="Arial" panose="020B0604020202020204" pitchFamily="34" charset="0"/>
              </a:rPr>
              <a:t>vous</a:t>
            </a:r>
            <a:r>
              <a:rPr lang="en-GB" sz="1600" dirty="0">
                <a:cs typeface="Arial" panose="020B0604020202020204" pitchFamily="34" charset="0"/>
              </a:rPr>
              <a:t> </a:t>
            </a:r>
            <a:r>
              <a:rPr lang="en-GB" sz="1600" dirty="0" err="1">
                <a:cs typeface="Arial" panose="020B0604020202020204" pitchFamily="34" charset="0"/>
              </a:rPr>
              <a:t>pouvez</a:t>
            </a:r>
            <a:r>
              <a:rPr lang="en-GB" sz="1600" dirty="0">
                <a:cs typeface="Arial" panose="020B0604020202020204" pitchFamily="34" charset="0"/>
              </a:rPr>
              <a:t> </a:t>
            </a:r>
            <a:r>
              <a:rPr lang="en-GB" sz="1600" dirty="0" err="1">
                <a:cs typeface="Arial" panose="020B0604020202020204" pitchFamily="34" charset="0"/>
              </a:rPr>
              <a:t>interesser</a:t>
            </a:r>
            <a:r>
              <a:rPr lang="en-GB" sz="1600" dirty="0">
                <a:cs typeface="Arial" panose="020B0604020202020204" pitchFamily="34" charset="0"/>
              </a:rPr>
              <a:t> :</a:t>
            </a:r>
          </a:p>
          <a:p>
            <a:pPr algn="just"/>
            <a:r>
              <a:rPr lang="en-GB" sz="1600" dirty="0">
                <a:cs typeface="Arial" panose="020B0604020202020204" pitchFamily="34" charset="0"/>
              </a:rPr>
              <a:t>- </a:t>
            </a:r>
            <a:r>
              <a:rPr lang="en-GB" sz="1600" dirty="0" err="1">
                <a:cs typeface="Arial" panose="020B0604020202020204" pitchFamily="34" charset="0"/>
              </a:rPr>
              <a:t>niveau</a:t>
            </a:r>
            <a:r>
              <a:rPr lang="en-GB" sz="1600" dirty="0">
                <a:cs typeface="Arial" panose="020B0604020202020204" pitchFamily="34" charset="0"/>
              </a:rPr>
              <a:t> </a:t>
            </a:r>
            <a:r>
              <a:rPr lang="en-GB" sz="1600" dirty="0" err="1">
                <a:cs typeface="Arial" panose="020B0604020202020204" pitchFamily="34" charset="0"/>
              </a:rPr>
              <a:t>d’education</a:t>
            </a:r>
            <a:r>
              <a:rPr lang="en-GB" sz="1600" dirty="0">
                <a:cs typeface="Arial" panose="020B0604020202020204" pitchFamily="34" charset="0"/>
              </a:rPr>
              <a:t> du </a:t>
            </a:r>
            <a:r>
              <a:rPr lang="en-GB" sz="1600" dirty="0" err="1">
                <a:cs typeface="Arial" panose="020B0604020202020204" pitchFamily="34" charset="0"/>
              </a:rPr>
              <a:t>père</a:t>
            </a:r>
            <a:r>
              <a:rPr lang="en-GB" sz="1600" dirty="0">
                <a:cs typeface="Arial" panose="020B0604020202020204" pitchFamily="34" charset="0"/>
              </a:rPr>
              <a:t>/</a:t>
            </a:r>
            <a:r>
              <a:rPr lang="en-GB" sz="1600" dirty="0" err="1">
                <a:cs typeface="Arial" panose="020B0604020202020204" pitchFamily="34" charset="0"/>
              </a:rPr>
              <a:t>mère</a:t>
            </a:r>
            <a:r>
              <a:rPr lang="en-GB" sz="1600" dirty="0">
                <a:cs typeface="Arial" panose="020B0604020202020204" pitchFamily="34" charset="0"/>
              </a:rPr>
              <a:t> </a:t>
            </a:r>
          </a:p>
          <a:p>
            <a:pPr marL="285750" indent="-285750" algn="just">
              <a:buFontTx/>
              <a:buChar char="-"/>
            </a:pPr>
            <a:r>
              <a:rPr lang="en-GB" sz="1600" dirty="0">
                <a:cs typeface="Arial" panose="020B0604020202020204" pitchFamily="34" charset="0"/>
              </a:rPr>
              <a:t>du </a:t>
            </a:r>
            <a:r>
              <a:rPr lang="en-GB" sz="1600" dirty="0" err="1">
                <a:cs typeface="Arial" panose="020B0604020202020204" pitchFamily="34" charset="0"/>
              </a:rPr>
              <a:t>métier</a:t>
            </a:r>
            <a:r>
              <a:rPr lang="en-GB" sz="1600" dirty="0">
                <a:cs typeface="Arial" panose="020B0604020202020204" pitchFamily="34" charset="0"/>
              </a:rPr>
              <a:t> de la </a:t>
            </a:r>
            <a:r>
              <a:rPr lang="en-GB" sz="1600" dirty="0" err="1">
                <a:cs typeface="Arial" panose="020B0604020202020204" pitchFamily="34" charset="0"/>
              </a:rPr>
              <a:t>mère</a:t>
            </a:r>
            <a:r>
              <a:rPr lang="en-GB" sz="1600" dirty="0">
                <a:cs typeface="Arial" panose="020B0604020202020204" pitchFamily="34" charset="0"/>
              </a:rPr>
              <a:t>/</a:t>
            </a:r>
            <a:r>
              <a:rPr lang="en-GB" sz="1600" dirty="0" err="1">
                <a:cs typeface="Arial" panose="020B0604020202020204" pitchFamily="34" charset="0"/>
              </a:rPr>
              <a:t>père</a:t>
            </a:r>
            <a:endParaRPr lang="fr-FR" sz="1600" dirty="0">
              <a:cs typeface="Arial" panose="020B0604020202020204" pitchFamily="34" charset="0"/>
            </a:endParaRPr>
          </a:p>
          <a:p>
            <a:pPr algn="just"/>
            <a:r>
              <a:rPr lang="fr-FR" sz="1600" b="1" kern="1200" dirty="0">
                <a:cs typeface="Arial" panose="020B0604020202020204" pitchFamily="34" charset="0"/>
              </a:rPr>
              <a:t>A vous de choisir!</a:t>
            </a:r>
            <a:endParaRPr lang="en-FR" sz="1600" b="1" kern="1200" dirty="0">
              <a:cs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FCC9F9F-164B-43F5-CCAB-9714BEC51EAA}"/>
              </a:ext>
            </a:extLst>
          </p:cNvPr>
          <p:cNvSpPr txBox="1">
            <a:spLocks/>
          </p:cNvSpPr>
          <p:nvPr/>
        </p:nvSpPr>
        <p:spPr>
          <a:xfrm>
            <a:off x="951194" y="274320"/>
            <a:ext cx="10204486" cy="1068881"/>
          </a:xfrm>
          <a:prstGeom prst="rect">
            <a:avLst/>
          </a:prstGeom>
          <a:ln w="19050">
            <a:solidFill>
              <a:schemeClr val="tx1"/>
            </a:solidFill>
          </a:ln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2800" b="1" dirty="0">
                <a:latin typeface="+mn-lt"/>
                <a:cs typeface="Arial" panose="020B0604020202020204" pitchFamily="34" charset="0"/>
              </a:rPr>
              <a:t>Influence des parents : métier – éducation </a:t>
            </a:r>
          </a:p>
        </p:txBody>
      </p:sp>
    </p:spTree>
    <p:extLst>
      <p:ext uri="{BB962C8B-B14F-4D97-AF65-F5344CB8AC3E}">
        <p14:creationId xmlns:p14="http://schemas.microsoft.com/office/powerpoint/2010/main" val="30894221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1043</TotalTime>
  <Words>854</Words>
  <Application>Microsoft Macintosh PowerPoint</Application>
  <PresentationFormat>Widescreen</PresentationFormat>
  <Paragraphs>66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Celestial</vt:lpstr>
      <vt:lpstr>Qui veut peut ?</vt:lpstr>
      <vt:lpstr>SOMMAIRE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 veut peut !</dc:title>
  <dc:creator>Céline KRICHANE</dc:creator>
  <cp:lastModifiedBy>Céline KRICHANE</cp:lastModifiedBy>
  <cp:revision>14</cp:revision>
  <dcterms:created xsi:type="dcterms:W3CDTF">2023-12-09T11:20:07Z</dcterms:created>
  <dcterms:modified xsi:type="dcterms:W3CDTF">2024-01-27T18:24:38Z</dcterms:modified>
</cp:coreProperties>
</file>

<file path=docProps/thumbnail.jpeg>
</file>